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notesMasterIdLst>
    <p:notesMasterId r:id="rId9"/>
  </p:notesMasterIdLst>
  <p:handoutMasterIdLst>
    <p:handoutMasterId r:id="rId10"/>
  </p:handoutMasterIdLst>
  <p:sldIdLst>
    <p:sldId id="256" r:id="rId2"/>
    <p:sldId id="271" r:id="rId3"/>
    <p:sldId id="268" r:id="rId4"/>
    <p:sldId id="263" r:id="rId5"/>
    <p:sldId id="269" r:id="rId6"/>
    <p:sldId id="270" r:id="rId7"/>
    <p:sldId id="266" r:id="rId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070" autoAdjust="0"/>
  </p:normalViewPr>
  <p:slideViewPr>
    <p:cSldViewPr snapToGrid="0">
      <p:cViewPr varScale="1">
        <p:scale>
          <a:sx n="86" d="100"/>
          <a:sy n="86" d="100"/>
        </p:scale>
        <p:origin x="1506" y="60"/>
      </p:cViewPr>
      <p:guideLst/>
    </p:cSldViewPr>
  </p:slideViewPr>
  <p:notesTextViewPr>
    <p:cViewPr>
      <p:scale>
        <a:sx n="1" d="1"/>
        <a:sy n="1" d="1"/>
      </p:scale>
      <p:origin x="0" y="0"/>
    </p:cViewPr>
  </p:notesTextViewPr>
  <p:notesViewPr>
    <p:cSldViewPr snapToGrid="0">
      <p:cViewPr varScale="1">
        <p:scale>
          <a:sx n="85" d="100"/>
          <a:sy n="85" d="100"/>
        </p:scale>
        <p:origin x="3804"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B731786-C2A3-4A89-9FC0-F1134B156D48}" type="datetimeFigureOut">
              <a:rPr lang="de-CH" smtClean="0"/>
              <a:t>08.05.2018</a:t>
            </a:fld>
            <a:endParaRPr lang="de-CH"/>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E5427C1-F372-4321-9230-CBE2C8A921AA}" type="slidenum">
              <a:rPr lang="de-CH" smtClean="0"/>
              <a:t>‹Nr.›</a:t>
            </a:fld>
            <a:endParaRPr lang="de-CH"/>
          </a:p>
        </p:txBody>
      </p:sp>
    </p:spTree>
    <p:extLst>
      <p:ext uri="{BB962C8B-B14F-4D97-AF65-F5344CB8AC3E}">
        <p14:creationId xmlns:p14="http://schemas.microsoft.com/office/powerpoint/2010/main" val="147973843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C9187C-B9F2-4062-858B-A4BE5365FCC0}" type="datetimeFigureOut">
              <a:rPr lang="de-CH" smtClean="0"/>
              <a:t>08.05.2018</a:t>
            </a:fld>
            <a:endParaRPr lang="de-CH"/>
          </a:p>
        </p:txBody>
      </p:sp>
      <p:sp>
        <p:nvSpPr>
          <p:cNvPr id="4" name="Folienbildplatzhalt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CH"/>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2723B9-F78F-4D48-AA3E-E501D2426EB9}" type="slidenum">
              <a:rPr lang="de-CH" smtClean="0"/>
              <a:t>‹Nr.›</a:t>
            </a:fld>
            <a:endParaRPr lang="de-CH"/>
          </a:p>
        </p:txBody>
      </p:sp>
    </p:spTree>
    <p:extLst>
      <p:ext uri="{BB962C8B-B14F-4D97-AF65-F5344CB8AC3E}">
        <p14:creationId xmlns:p14="http://schemas.microsoft.com/office/powerpoint/2010/main" val="32821256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371600" y="1143000"/>
            <a:ext cx="4114800" cy="3086100"/>
          </a:xfrm>
        </p:spPr>
      </p:sp>
      <p:sp>
        <p:nvSpPr>
          <p:cNvPr id="3" name="Notizenplatzhalter 2"/>
          <p:cNvSpPr>
            <a:spLocks noGrp="1"/>
          </p:cNvSpPr>
          <p:nvPr>
            <p:ph type="body" idx="1"/>
          </p:nvPr>
        </p:nvSpPr>
        <p:spPr/>
        <p:txBody>
          <a:bodyPr/>
          <a:lstStyle/>
          <a:p>
            <a:r>
              <a:rPr lang="en-GB" sz="1200" kern="1200" dirty="0" smtClean="0">
                <a:solidFill>
                  <a:schemeClr val="tx1"/>
                </a:solidFill>
                <a:effectLst/>
                <a:latin typeface="+mn-lt"/>
                <a:ea typeface="+mn-ea"/>
                <a:cs typeface="+mn-cs"/>
              </a:rPr>
              <a:t>Hi, my name is Max and I work as a Data Analyst in the Statistical Office of the Canton of Zurich in Switzerland.</a:t>
            </a:r>
          </a:p>
          <a:p>
            <a:endParaRPr lang="en-GB" sz="1200" kern="1200" dirty="0" smtClean="0">
              <a:solidFill>
                <a:schemeClr val="tx1"/>
              </a:solidFill>
              <a:effectLst/>
              <a:latin typeface="+mn-lt"/>
              <a:ea typeface="+mn-ea"/>
              <a:cs typeface="+mn-cs"/>
            </a:endParaRPr>
          </a:p>
          <a:p>
            <a:pPr rtl="0"/>
            <a:r>
              <a:rPr lang="en-US" sz="1200" b="1" kern="1200" dirty="0" smtClean="0">
                <a:solidFill>
                  <a:schemeClr val="tx1"/>
                </a:solidFill>
                <a:effectLst/>
                <a:latin typeface="+mn-lt"/>
                <a:ea typeface="+mn-ea"/>
                <a:cs typeface="+mn-cs"/>
              </a:rPr>
              <a:t>starting position</a:t>
            </a:r>
            <a:endParaRPr lang="en-US" sz="1200" kern="1200" dirty="0" smtClean="0">
              <a:solidFill>
                <a:schemeClr val="tx1"/>
              </a:solidFill>
              <a:effectLst/>
              <a:latin typeface="+mn-lt"/>
              <a:ea typeface="+mn-ea"/>
              <a:cs typeface="+mn-cs"/>
            </a:endParaRPr>
          </a:p>
          <a:p>
            <a:pPr rtl="0"/>
            <a:r>
              <a:rPr lang="en-US" sz="1200" kern="1200" dirty="0" smtClean="0">
                <a:solidFill>
                  <a:schemeClr val="tx1"/>
                </a:solidFill>
                <a:effectLst/>
                <a:latin typeface="+mn-lt"/>
                <a:ea typeface="+mn-ea"/>
                <a:cs typeface="+mn-cs"/>
              </a:rPr>
              <a:t>We have a very popular and in Switzerland rare data set, the data set, which contains all purchases of real estate in the canton. This data set is in great demand from various customers.</a:t>
            </a:r>
            <a:endParaRPr lang="en-US" sz="1200" kern="1200" dirty="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fld id="{132723B9-F78F-4D48-AA3E-E501D2426EB9}" type="slidenum">
              <a:rPr lang="de-CH" smtClean="0"/>
              <a:t>1</a:t>
            </a:fld>
            <a:endParaRPr lang="de-CH"/>
          </a:p>
        </p:txBody>
      </p:sp>
    </p:spTree>
    <p:extLst>
      <p:ext uri="{BB962C8B-B14F-4D97-AF65-F5344CB8AC3E}">
        <p14:creationId xmlns:p14="http://schemas.microsoft.com/office/powerpoint/2010/main" val="41966041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Several years ago, we developed simple static query tools to satisfy the data needs of our customers, which enable them to analyze the data online themselves. </a:t>
            </a:r>
            <a:endParaRPr lang="en-US" sz="1200" b="1" kern="1200" dirty="0" smtClean="0">
              <a:solidFill>
                <a:schemeClr val="tx1"/>
              </a:solidFill>
              <a:effectLst/>
              <a:latin typeface="+mn-lt"/>
              <a:ea typeface="+mn-ea"/>
              <a:cs typeface="+mn-cs"/>
            </a:endParaRPr>
          </a:p>
          <a:p>
            <a:pPr rtl="0"/>
            <a:endParaRPr lang="en-US" sz="1200" b="1" kern="1200" dirty="0" smtClean="0">
              <a:solidFill>
                <a:schemeClr val="tx1"/>
              </a:solidFill>
              <a:effectLst/>
              <a:latin typeface="+mn-lt"/>
              <a:ea typeface="+mn-ea"/>
              <a:cs typeface="+mn-cs"/>
            </a:endParaRPr>
          </a:p>
          <a:p>
            <a:pPr rtl="0"/>
            <a:r>
              <a:rPr lang="en-US" sz="1200" b="1" kern="1200" dirty="0" smtClean="0">
                <a:solidFill>
                  <a:schemeClr val="tx1"/>
                </a:solidFill>
                <a:effectLst/>
                <a:latin typeface="+mn-lt"/>
                <a:ea typeface="+mn-ea"/>
                <a:cs typeface="+mn-cs"/>
              </a:rPr>
              <a:t>dilemma</a:t>
            </a:r>
            <a:endParaRPr lang="en-US" sz="1200" kern="1200" dirty="0" smtClean="0">
              <a:solidFill>
                <a:schemeClr val="tx1"/>
              </a:solidFill>
              <a:effectLst/>
              <a:latin typeface="+mn-lt"/>
              <a:ea typeface="+mn-ea"/>
              <a:cs typeface="+mn-cs"/>
            </a:endParaRPr>
          </a:p>
          <a:p>
            <a:pPr rtl="0"/>
            <a:r>
              <a:rPr lang="en-US" sz="1200" kern="1200" dirty="0" smtClean="0">
                <a:solidFill>
                  <a:schemeClr val="tx1"/>
                </a:solidFill>
                <a:effectLst/>
                <a:latin typeface="+mn-lt"/>
                <a:ea typeface="+mn-ea"/>
                <a:cs typeface="+mn-cs"/>
              </a:rPr>
              <a:t>Recently we have noticed that the tools no longer meet the needs of our customers and that they increasingly order individual analysis by email or telephone. Since the data set is very complex, experts can only answer the queries. For instance, at the beginning of 2018 I had to answer around four questions a day and no longer came to my actual analysis work. </a:t>
            </a:r>
          </a:p>
          <a:p>
            <a:pPr rtl="0"/>
            <a:r>
              <a:rPr lang="en-US" sz="1200" b="1" kern="1200" dirty="0" smtClean="0">
                <a:solidFill>
                  <a:schemeClr val="tx1"/>
                </a:solidFill>
                <a:effectLst/>
                <a:latin typeface="+mn-lt"/>
                <a:ea typeface="+mn-ea"/>
                <a:cs typeface="+mn-cs"/>
              </a:rPr>
              <a:t>solution approach</a:t>
            </a:r>
            <a:endParaRPr lang="en-US" sz="1200" kern="1200" dirty="0" smtClean="0">
              <a:solidFill>
                <a:schemeClr val="tx1"/>
              </a:solidFill>
              <a:effectLst/>
              <a:latin typeface="+mn-lt"/>
              <a:ea typeface="+mn-ea"/>
              <a:cs typeface="+mn-cs"/>
            </a:endParaRPr>
          </a:p>
          <a:p>
            <a:pPr rtl="0"/>
            <a:r>
              <a:rPr lang="en-US" sz="1200" kern="1200" dirty="0" smtClean="0">
                <a:solidFill>
                  <a:schemeClr val="tx1"/>
                </a:solidFill>
                <a:effectLst/>
                <a:latin typeface="+mn-lt"/>
                <a:ea typeface="+mn-ea"/>
                <a:cs typeface="+mn-cs"/>
              </a:rPr>
              <a:t>Therefore, I decided to construct a fully flexible query tool that is up-to-date and allows specific analysis in a simple way. In a first step, this tool is designed for our helpdesk, so that also colleagues without programming knowledge can answer the requests.</a:t>
            </a:r>
          </a:p>
          <a:p>
            <a:endParaRPr lang="de-CH" dirty="0" smtClean="0"/>
          </a:p>
          <a:p>
            <a:endParaRPr lang="de-CH" dirty="0"/>
          </a:p>
        </p:txBody>
      </p:sp>
      <p:sp>
        <p:nvSpPr>
          <p:cNvPr id="4" name="Foliennummernplatzhalter 3"/>
          <p:cNvSpPr>
            <a:spLocks noGrp="1"/>
          </p:cNvSpPr>
          <p:nvPr>
            <p:ph type="sldNum" sz="quarter" idx="10"/>
          </p:nvPr>
        </p:nvSpPr>
        <p:spPr/>
        <p:txBody>
          <a:bodyPr/>
          <a:lstStyle/>
          <a:p>
            <a:fld id="{132723B9-F78F-4D48-AA3E-E501D2426EB9}" type="slidenum">
              <a:rPr lang="de-CH" smtClean="0"/>
              <a:t>2</a:t>
            </a:fld>
            <a:endParaRPr lang="de-CH"/>
          </a:p>
        </p:txBody>
      </p:sp>
    </p:spTree>
    <p:extLst>
      <p:ext uri="{BB962C8B-B14F-4D97-AF65-F5344CB8AC3E}">
        <p14:creationId xmlns:p14="http://schemas.microsoft.com/office/powerpoint/2010/main" val="16406633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371600" y="1143000"/>
            <a:ext cx="4114800" cy="3086100"/>
          </a:xfrm>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kern="1200" dirty="0" smtClean="0">
                <a:solidFill>
                  <a:schemeClr val="tx1"/>
                </a:solidFill>
                <a:effectLst/>
                <a:latin typeface="+mn-lt"/>
                <a:ea typeface="+mn-ea"/>
                <a:cs typeface="+mn-cs"/>
              </a:rPr>
              <a:t>The App follows</a:t>
            </a:r>
            <a:r>
              <a:rPr lang="en-US" sz="2000" kern="1200" baseline="0" dirty="0" smtClean="0">
                <a:solidFill>
                  <a:schemeClr val="tx1"/>
                </a:solidFill>
                <a:effectLst/>
                <a:latin typeface="+mn-lt"/>
                <a:ea typeface="+mn-ea"/>
                <a:cs typeface="+mn-cs"/>
              </a:rPr>
              <a:t> a simple concept: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000" kern="1200" baseline="0" dirty="0" smtClean="0">
                <a:solidFill>
                  <a:schemeClr val="tx1"/>
                </a:solidFill>
                <a:effectLst/>
                <a:latin typeface="+mn-lt"/>
                <a:ea typeface="+mn-ea"/>
                <a:cs typeface="+mn-cs"/>
              </a:rPr>
              <a:t>The app uses four data sets that are filtered, mutated and rendered in APP. The main dataset includes more than 83'000 records.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000" kern="1200" baseline="0" dirty="0" smtClean="0">
                <a:solidFill>
                  <a:schemeClr val="tx1"/>
                </a:solidFill>
                <a:effectLst/>
                <a:latin typeface="+mn-lt"/>
                <a:ea typeface="+mn-ea"/>
                <a:cs typeface="+mn-cs"/>
              </a:rPr>
              <a:t>The Shiny UI is designed as a </a:t>
            </a:r>
            <a:r>
              <a:rPr lang="en-US" sz="2000" kern="1200" baseline="0" dirty="0" err="1" smtClean="0">
                <a:solidFill>
                  <a:schemeClr val="tx1"/>
                </a:solidFill>
                <a:effectLst/>
                <a:latin typeface="+mn-lt"/>
                <a:ea typeface="+mn-ea"/>
                <a:cs typeface="+mn-cs"/>
              </a:rPr>
              <a:t>fluidPage</a:t>
            </a:r>
            <a:r>
              <a:rPr lang="en-US" sz="2000" kern="1200" baseline="0" dirty="0" smtClean="0">
                <a:solidFill>
                  <a:schemeClr val="tx1"/>
                </a:solidFill>
                <a:effectLst/>
                <a:latin typeface="+mn-lt"/>
                <a:ea typeface="+mn-ea"/>
                <a:cs typeface="+mn-cs"/>
              </a:rPr>
              <a:t>. Within the app, the user can analyze the data using 10 Control widgets.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000" kern="1200" baseline="0" dirty="0" smtClean="0">
                <a:solidFill>
                  <a:schemeClr val="tx1"/>
                </a:solidFill>
                <a:effectLst/>
                <a:latin typeface="+mn-lt"/>
                <a:ea typeface="+mn-ea"/>
                <a:cs typeface="+mn-cs"/>
              </a:rPr>
              <a:t>In the shiny server various </a:t>
            </a:r>
            <a:r>
              <a:rPr lang="en-US" sz="7200" kern="1200" baseline="0" dirty="0" smtClean="0">
                <a:solidFill>
                  <a:schemeClr val="tx1"/>
                </a:solidFill>
                <a:effectLst/>
                <a:latin typeface="+mn-lt"/>
                <a:ea typeface="+mn-ea"/>
                <a:cs typeface="+mn-cs"/>
              </a:rPr>
              <a:t>reactive</a:t>
            </a:r>
            <a:r>
              <a:rPr lang="en-US" sz="2000" kern="1200" baseline="0" dirty="0" smtClean="0">
                <a:solidFill>
                  <a:schemeClr val="tx1"/>
                </a:solidFill>
                <a:effectLst/>
                <a:latin typeface="+mn-lt"/>
                <a:ea typeface="+mn-ea"/>
                <a:cs typeface="+mn-cs"/>
              </a:rPr>
              <a:t> sparks are executed, which finally produce an output as table, as reactive and interactive graphic and as interactive map.</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000" kern="1200" baseline="0" dirty="0" smtClean="0">
                <a:solidFill>
                  <a:schemeClr val="tx1"/>
                </a:solidFill>
                <a:effectLst/>
                <a:latin typeface="+mn-lt"/>
                <a:ea typeface="+mn-ea"/>
                <a:cs typeface="+mn-cs"/>
              </a:rPr>
              <a:t>The results will then be published within the APP and made available for download.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2000" kern="1200" baseline="0" dirty="0" smtClean="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2000" kern="1200" dirty="0" smtClean="0">
                <a:solidFill>
                  <a:schemeClr val="tx1"/>
                </a:solidFill>
                <a:effectLst/>
                <a:latin typeface="+mn-lt"/>
                <a:ea typeface="+mn-ea"/>
                <a:cs typeface="+mn-cs"/>
              </a:rPr>
              <a:t>But know, let’s have a look at our App. </a:t>
            </a:r>
            <a:endParaRPr lang="en-US" sz="2000" kern="1200" baseline="0" dirty="0" smtClean="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2000" kern="1200" baseline="0" dirty="0" smtClean="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2000" kern="1200" baseline="0" dirty="0" smtClean="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baseline="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baseline="0" dirty="0" smtClean="0">
              <a:solidFill>
                <a:schemeClr val="tx1"/>
              </a:solidFill>
              <a:effectLst/>
              <a:latin typeface="+mn-lt"/>
              <a:ea typeface="+mn-ea"/>
              <a:cs typeface="+mn-cs"/>
            </a:endParaRPr>
          </a:p>
          <a:p>
            <a:endParaRPr lang="de-CH" dirty="0"/>
          </a:p>
        </p:txBody>
      </p:sp>
      <p:sp>
        <p:nvSpPr>
          <p:cNvPr id="4" name="Foliennummernplatzhalter 3"/>
          <p:cNvSpPr>
            <a:spLocks noGrp="1"/>
          </p:cNvSpPr>
          <p:nvPr>
            <p:ph type="sldNum" sz="quarter" idx="10"/>
          </p:nvPr>
        </p:nvSpPr>
        <p:spPr/>
        <p:txBody>
          <a:bodyPr/>
          <a:lstStyle/>
          <a:p>
            <a:fld id="{132723B9-F78F-4D48-AA3E-E501D2426EB9}" type="slidenum">
              <a:rPr lang="de-CH" smtClean="0"/>
              <a:t>3</a:t>
            </a:fld>
            <a:endParaRPr lang="de-CH"/>
          </a:p>
        </p:txBody>
      </p:sp>
    </p:spTree>
    <p:extLst>
      <p:ext uri="{BB962C8B-B14F-4D97-AF65-F5344CB8AC3E}">
        <p14:creationId xmlns:p14="http://schemas.microsoft.com/office/powerpoint/2010/main" val="39298668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371600" y="1143000"/>
            <a:ext cx="4114800" cy="3086100"/>
          </a:xfrm>
        </p:spPr>
      </p:sp>
      <p:sp>
        <p:nvSpPr>
          <p:cNvPr id="3" name="Notizenplatzhalter 2"/>
          <p:cNvSpPr>
            <a:spLocks noGrp="1"/>
          </p:cNvSpPr>
          <p:nvPr>
            <p:ph type="body" idx="1"/>
          </p:nvPr>
        </p:nvSpPr>
        <p:spPr/>
        <p:txBody>
          <a:bodyPr/>
          <a:lstStyle/>
          <a:p>
            <a:pPr rtl="0"/>
            <a:r>
              <a:rPr lang="en-US" sz="1200" b="1" kern="1200" dirty="0" smtClean="0">
                <a:solidFill>
                  <a:schemeClr val="tx1"/>
                </a:solidFill>
                <a:effectLst/>
                <a:latin typeface="+mn-lt"/>
                <a:ea typeface="+mn-ea"/>
                <a:cs typeface="+mn-cs"/>
              </a:rPr>
              <a:t>Demo </a:t>
            </a:r>
          </a:p>
          <a:p>
            <a:pPr rtl="0"/>
            <a:endParaRPr lang="en-US" sz="1200" b="1" kern="1200" dirty="0" smtClean="0">
              <a:solidFill>
                <a:schemeClr val="tx1"/>
              </a:solidFill>
              <a:effectLst/>
              <a:latin typeface="+mn-lt"/>
              <a:ea typeface="+mn-ea"/>
              <a:cs typeface="+mn-cs"/>
            </a:endParaRPr>
          </a:p>
          <a:p>
            <a:pPr rtl="0"/>
            <a:r>
              <a:rPr lang="en-US" sz="1200" kern="1200" dirty="0" smtClean="0">
                <a:solidFill>
                  <a:schemeClr val="tx1"/>
                </a:solidFill>
                <a:effectLst/>
                <a:latin typeface="+mn-lt"/>
                <a:ea typeface="+mn-ea"/>
                <a:cs typeface="+mn-cs"/>
              </a:rPr>
              <a:t>You can test and play with the APP on my </a:t>
            </a:r>
            <a:r>
              <a:rPr lang="en-US" sz="1200" kern="1200" dirty="0" err="1" smtClean="0">
                <a:solidFill>
                  <a:schemeClr val="tx1"/>
                </a:solidFill>
                <a:effectLst/>
                <a:latin typeface="+mn-lt"/>
                <a:ea typeface="+mn-ea"/>
                <a:cs typeface="+mn-cs"/>
              </a:rPr>
              <a:t>shinyapps</a:t>
            </a:r>
            <a:r>
              <a:rPr lang="en-US" sz="1200" kern="1200" baseline="0" dirty="0" smtClean="0">
                <a:solidFill>
                  <a:schemeClr val="tx1"/>
                </a:solidFill>
                <a:effectLst/>
                <a:latin typeface="+mn-lt"/>
                <a:ea typeface="+mn-ea"/>
                <a:cs typeface="+mn-cs"/>
              </a:rPr>
              <a:t> site. Unfortunately it is currently not optimized for mobile users)</a:t>
            </a:r>
          </a:p>
          <a:p>
            <a:pPr rtl="0"/>
            <a:endParaRPr lang="en-US" sz="1200" kern="1200" baseline="0" dirty="0" smtClean="0">
              <a:solidFill>
                <a:schemeClr val="tx1"/>
              </a:solidFill>
              <a:effectLst/>
              <a:latin typeface="+mn-lt"/>
              <a:ea typeface="+mn-ea"/>
              <a:cs typeface="+mn-cs"/>
            </a:endParaRPr>
          </a:p>
          <a:p>
            <a:pPr rtl="0"/>
            <a:r>
              <a:rPr lang="en-US" sz="1200" kern="1200" baseline="0" dirty="0" smtClean="0">
                <a:solidFill>
                  <a:schemeClr val="tx1"/>
                </a:solidFill>
                <a:effectLst/>
                <a:latin typeface="+mn-lt"/>
                <a:ea typeface="+mn-ea"/>
                <a:cs typeface="+mn-cs"/>
              </a:rPr>
              <a:t>I recorded a short demo so that I can concentrate on the essential.</a:t>
            </a:r>
          </a:p>
          <a:p>
            <a:pPr rtl="0"/>
            <a:endParaRPr lang="en-US" sz="1200" kern="1200" baseline="0" dirty="0" smtClean="0">
              <a:solidFill>
                <a:schemeClr val="tx1"/>
              </a:solidFill>
              <a:effectLst/>
              <a:latin typeface="+mn-lt"/>
              <a:ea typeface="+mn-ea"/>
              <a:cs typeface="+mn-cs"/>
            </a:endParaRPr>
          </a:p>
          <a:p>
            <a:pPr marL="171450" indent="-171450" rtl="0">
              <a:buFont typeface="Arial" panose="020B0604020202020204" pitchFamily="34" charset="0"/>
              <a:buChar char="•"/>
            </a:pPr>
            <a:r>
              <a:rPr lang="en-US" sz="1200" kern="1200" baseline="0" dirty="0" smtClean="0">
                <a:solidFill>
                  <a:schemeClr val="tx1"/>
                </a:solidFill>
                <a:effectLst/>
                <a:latin typeface="+mn-lt"/>
                <a:ea typeface="+mn-ea"/>
                <a:cs typeface="+mn-cs"/>
              </a:rPr>
              <a:t>As you can see, the control widgets are available in the sidebar and in the top panel. The results are displayed in the main panel and respond directly to user input.</a:t>
            </a:r>
          </a:p>
          <a:p>
            <a:pPr marL="171450" indent="-171450" rtl="0">
              <a:buFont typeface="Arial" panose="020B0604020202020204" pitchFamily="34" charset="0"/>
              <a:buChar char="•"/>
            </a:pPr>
            <a:r>
              <a:rPr lang="en-US" sz="1200" kern="1200" baseline="0" dirty="0" smtClean="0">
                <a:solidFill>
                  <a:schemeClr val="tx1"/>
                </a:solidFill>
                <a:effectLst/>
                <a:latin typeface="+mn-lt"/>
                <a:ea typeface="+mn-ea"/>
                <a:cs typeface="+mn-cs"/>
              </a:rPr>
              <a:t>The results are presented as a table and also in an interactive leaflet map with tooltips. </a:t>
            </a:r>
          </a:p>
          <a:p>
            <a:pPr marL="171450" indent="-171450" rtl="0">
              <a:buFont typeface="Arial" panose="020B0604020202020204" pitchFamily="34" charset="0"/>
              <a:buChar char="•"/>
            </a:pPr>
            <a:r>
              <a:rPr lang="en-US" sz="1200" kern="1200" baseline="0" dirty="0" smtClean="0">
                <a:solidFill>
                  <a:schemeClr val="tx1"/>
                </a:solidFill>
                <a:effectLst/>
                <a:latin typeface="+mn-lt"/>
                <a:ea typeface="+mn-ea"/>
                <a:cs typeface="+mn-cs"/>
              </a:rPr>
              <a:t>The data can be downloaded as csv. </a:t>
            </a:r>
          </a:p>
          <a:p>
            <a:pPr marL="171450" indent="-171450" rtl="0">
              <a:buFont typeface="Arial" panose="020B0604020202020204" pitchFamily="34" charset="0"/>
              <a:buChar char="•"/>
            </a:pPr>
            <a:r>
              <a:rPr lang="en-US" sz="1200" kern="1200" baseline="0" dirty="0" smtClean="0">
                <a:solidFill>
                  <a:schemeClr val="tx1"/>
                </a:solidFill>
                <a:effectLst/>
                <a:latin typeface="+mn-lt"/>
                <a:ea typeface="+mn-ea"/>
                <a:cs typeface="+mn-cs"/>
              </a:rPr>
              <a:t>There are reactive </a:t>
            </a:r>
            <a:r>
              <a:rPr lang="en-US" sz="1200" kern="1200" baseline="0" dirty="0" err="1" smtClean="0">
                <a:solidFill>
                  <a:schemeClr val="tx1"/>
                </a:solidFill>
                <a:effectLst/>
                <a:latin typeface="+mn-lt"/>
                <a:ea typeface="+mn-ea"/>
                <a:cs typeface="+mn-cs"/>
              </a:rPr>
              <a:t>ggplot</a:t>
            </a:r>
            <a:r>
              <a:rPr lang="en-US" sz="1200" kern="1200" baseline="0" dirty="0" smtClean="0">
                <a:solidFill>
                  <a:schemeClr val="tx1"/>
                </a:solidFill>
                <a:effectLst/>
                <a:latin typeface="+mn-lt"/>
                <a:ea typeface="+mn-ea"/>
                <a:cs typeface="+mn-cs"/>
              </a:rPr>
              <a:t> graphics that can also be downloaded and interactive </a:t>
            </a:r>
            <a:r>
              <a:rPr lang="en-US" sz="1200" kern="1200" baseline="0" dirty="0" err="1" smtClean="0">
                <a:solidFill>
                  <a:schemeClr val="tx1"/>
                </a:solidFill>
                <a:effectLst/>
                <a:latin typeface="+mn-lt"/>
                <a:ea typeface="+mn-ea"/>
                <a:cs typeface="+mn-cs"/>
              </a:rPr>
              <a:t>plotly</a:t>
            </a:r>
            <a:r>
              <a:rPr lang="en-US" sz="1200" kern="1200" baseline="0" dirty="0" smtClean="0">
                <a:solidFill>
                  <a:schemeClr val="tx1"/>
                </a:solidFill>
                <a:effectLst/>
                <a:latin typeface="+mn-lt"/>
                <a:ea typeface="+mn-ea"/>
                <a:cs typeface="+mn-cs"/>
              </a:rPr>
              <a:t> graphics.</a:t>
            </a:r>
          </a:p>
          <a:p>
            <a:pPr marL="171450" indent="-171450" rtl="0">
              <a:buFont typeface="Arial" panose="020B0604020202020204" pitchFamily="34" charset="0"/>
              <a:buChar char="•"/>
            </a:pPr>
            <a:r>
              <a:rPr lang="en-US" sz="1200" kern="1200" baseline="0" dirty="0" smtClean="0">
                <a:solidFill>
                  <a:schemeClr val="tx1"/>
                </a:solidFill>
                <a:effectLst/>
                <a:latin typeface="+mn-lt"/>
                <a:ea typeface="+mn-ea"/>
                <a:cs typeface="+mn-cs"/>
              </a:rPr>
              <a:t>If you make too many restrictions, a warning appears that the analysis is not possible in this way</a:t>
            </a:r>
          </a:p>
          <a:p>
            <a:pPr marL="171450" indent="-171450" rtl="0">
              <a:buFont typeface="Arial" panose="020B0604020202020204" pitchFamily="34" charset="0"/>
              <a:buChar char="•"/>
            </a:pPr>
            <a:r>
              <a:rPr lang="en-US" sz="1200" kern="1200" baseline="0" dirty="0" smtClean="0">
                <a:solidFill>
                  <a:schemeClr val="tx1"/>
                </a:solidFill>
                <a:effectLst/>
                <a:latin typeface="+mn-lt"/>
                <a:ea typeface="+mn-ea"/>
                <a:cs typeface="+mn-cs"/>
              </a:rPr>
              <a:t>The query status of the app can be saved, shared and reused later using the bookmark feature. </a:t>
            </a:r>
          </a:p>
          <a:p>
            <a:pPr marL="171450" indent="-171450" rtl="0">
              <a:buFont typeface="Arial" panose="020B0604020202020204" pitchFamily="34" charset="0"/>
              <a:buChar char="•"/>
            </a:pPr>
            <a:r>
              <a:rPr lang="en-US" sz="1200" kern="1200" baseline="0" dirty="0" smtClean="0">
                <a:solidFill>
                  <a:schemeClr val="tx1"/>
                </a:solidFill>
                <a:effectLst/>
                <a:latin typeface="+mn-lt"/>
                <a:ea typeface="+mn-ea"/>
                <a:cs typeface="+mn-cs"/>
              </a:rPr>
              <a:t>If you want to start a new analysis, the reset button sets all filters to the initial state.</a:t>
            </a:r>
            <a:endParaRPr lang="en-US" sz="1200" kern="1200" dirty="0" smtClean="0">
              <a:solidFill>
                <a:schemeClr val="tx1"/>
              </a:solidFill>
              <a:effectLst/>
              <a:latin typeface="+mn-lt"/>
              <a:ea typeface="+mn-ea"/>
              <a:cs typeface="+mn-cs"/>
            </a:endParaRPr>
          </a:p>
          <a:p>
            <a:endParaRPr lang="de-CH" dirty="0"/>
          </a:p>
        </p:txBody>
      </p:sp>
      <p:sp>
        <p:nvSpPr>
          <p:cNvPr id="4" name="Foliennummernplatzhalter 3"/>
          <p:cNvSpPr>
            <a:spLocks noGrp="1"/>
          </p:cNvSpPr>
          <p:nvPr>
            <p:ph type="sldNum" sz="quarter" idx="10"/>
          </p:nvPr>
        </p:nvSpPr>
        <p:spPr/>
        <p:txBody>
          <a:bodyPr/>
          <a:lstStyle/>
          <a:p>
            <a:fld id="{132723B9-F78F-4D48-AA3E-E501D2426EB9}" type="slidenum">
              <a:rPr lang="de-CH" smtClean="0"/>
              <a:t>4</a:t>
            </a:fld>
            <a:endParaRPr lang="de-CH"/>
          </a:p>
        </p:txBody>
      </p:sp>
    </p:spTree>
    <p:extLst>
      <p:ext uri="{BB962C8B-B14F-4D97-AF65-F5344CB8AC3E}">
        <p14:creationId xmlns:p14="http://schemas.microsoft.com/office/powerpoint/2010/main" val="4004964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371600" y="1143000"/>
            <a:ext cx="4114800" cy="3086100"/>
          </a:xfrm>
        </p:spPr>
      </p:sp>
      <p:sp>
        <p:nvSpPr>
          <p:cNvPr id="3" name="Notizenplatzhalter 2"/>
          <p:cNvSpPr>
            <a:spLocks noGrp="1"/>
          </p:cNvSpPr>
          <p:nvPr>
            <p:ph type="body" idx="1"/>
          </p:nvPr>
        </p:nvSpPr>
        <p:spPr/>
        <p:txBody>
          <a:bodyPr/>
          <a:lstStyle/>
          <a:p>
            <a:r>
              <a:rPr lang="en-US" b="1" dirty="0" smtClean="0"/>
              <a:t>What challenges have I already solved?</a:t>
            </a:r>
          </a:p>
          <a:p>
            <a:r>
              <a:rPr lang="en-US" dirty="0" smtClean="0"/>
              <a:t>The real estate data is particularly sensitive personal data. In order to enable flexible evaluation, a spatial reference is required. To solve this conflict, I replaced the coordinates of each record with ids of a </a:t>
            </a:r>
            <a:r>
              <a:rPr lang="en-US" dirty="0" err="1" smtClean="0"/>
              <a:t>hexbin</a:t>
            </a:r>
            <a:r>
              <a:rPr lang="en-US" dirty="0" smtClean="0"/>
              <a:t>. This ensures that it is almost impossible to draw conclusions about individual objects.</a:t>
            </a:r>
          </a:p>
          <a:p>
            <a:endParaRPr lang="en-US" dirty="0" smtClean="0"/>
          </a:p>
          <a:p>
            <a:r>
              <a:rPr lang="en-US" dirty="0" smtClean="0"/>
              <a:t>By using </a:t>
            </a:r>
            <a:r>
              <a:rPr lang="en-US" dirty="0" err="1" smtClean="0"/>
              <a:t>conditionalPanels</a:t>
            </a:r>
            <a:r>
              <a:rPr lang="en-US" dirty="0" smtClean="0"/>
              <a:t> I was also able to design an app for three different data sets.</a:t>
            </a:r>
          </a:p>
          <a:p>
            <a:endParaRPr lang="en-US" dirty="0" smtClean="0"/>
          </a:p>
          <a:p>
            <a:r>
              <a:rPr lang="en-US" dirty="0" smtClean="0"/>
              <a:t>The high flexibility of the app was only possible because I use a data set with individual records. The very high-performance </a:t>
            </a:r>
            <a:r>
              <a:rPr lang="en-US" dirty="0" err="1" smtClean="0"/>
              <a:t>distrr</a:t>
            </a:r>
            <a:r>
              <a:rPr lang="en-US" dirty="0" smtClean="0"/>
              <a:t> package helped me with the evaluation.</a:t>
            </a:r>
          </a:p>
          <a:p>
            <a:endParaRPr lang="en-US" dirty="0" smtClean="0"/>
          </a:p>
          <a:p>
            <a:r>
              <a:rPr lang="en-US" dirty="0" smtClean="0"/>
              <a:t>In addition, it was important to me that the results could be downloaded and additionally visualized on a map.</a:t>
            </a:r>
            <a:endParaRPr lang="de-CH" dirty="0"/>
          </a:p>
        </p:txBody>
      </p:sp>
      <p:sp>
        <p:nvSpPr>
          <p:cNvPr id="4" name="Foliennummernplatzhalter 3"/>
          <p:cNvSpPr>
            <a:spLocks noGrp="1"/>
          </p:cNvSpPr>
          <p:nvPr>
            <p:ph type="sldNum" sz="quarter" idx="10"/>
          </p:nvPr>
        </p:nvSpPr>
        <p:spPr/>
        <p:txBody>
          <a:bodyPr/>
          <a:lstStyle/>
          <a:p>
            <a:fld id="{132723B9-F78F-4D48-AA3E-E501D2426EB9}" type="slidenum">
              <a:rPr lang="de-CH" smtClean="0"/>
              <a:t>5</a:t>
            </a:fld>
            <a:endParaRPr lang="de-CH"/>
          </a:p>
        </p:txBody>
      </p:sp>
    </p:spTree>
    <p:extLst>
      <p:ext uri="{BB962C8B-B14F-4D97-AF65-F5344CB8AC3E}">
        <p14:creationId xmlns:p14="http://schemas.microsoft.com/office/powerpoint/2010/main" val="27697921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371600" y="1143000"/>
            <a:ext cx="4114800" cy="3086100"/>
          </a:xfrm>
        </p:spPr>
      </p:sp>
      <p:sp>
        <p:nvSpPr>
          <p:cNvPr id="3" name="Notizenplatzhalter 2"/>
          <p:cNvSpPr>
            <a:spLocks noGrp="1"/>
          </p:cNvSpPr>
          <p:nvPr>
            <p:ph type="body" idx="1"/>
          </p:nvPr>
        </p:nvSpPr>
        <p:spPr/>
        <p:txBody>
          <a:bodyPr/>
          <a:lstStyle/>
          <a:p>
            <a:r>
              <a:rPr lang="de-CH" sz="1200" b="1" dirty="0" err="1" smtClean="0">
                <a:solidFill>
                  <a:schemeClr val="accent1">
                    <a:lumMod val="40000"/>
                    <a:lumOff val="60000"/>
                  </a:schemeClr>
                </a:solidFill>
              </a:rPr>
              <a:t>pending</a:t>
            </a:r>
            <a:r>
              <a:rPr lang="de-CH" sz="1200" b="1" dirty="0" smtClean="0">
                <a:solidFill>
                  <a:schemeClr val="accent1">
                    <a:lumMod val="40000"/>
                    <a:lumOff val="60000"/>
                  </a:schemeClr>
                </a:solidFill>
              </a:rPr>
              <a:t> </a:t>
            </a:r>
            <a:r>
              <a:rPr lang="de-CH" sz="1200" b="1" dirty="0" err="1" smtClean="0">
                <a:solidFill>
                  <a:schemeClr val="accent1">
                    <a:lumMod val="40000"/>
                    <a:lumOff val="60000"/>
                  </a:schemeClr>
                </a:solidFill>
              </a:rPr>
              <a:t>challenges</a:t>
            </a:r>
            <a:endParaRPr lang="de-CH" sz="1200" b="1" dirty="0" smtClean="0">
              <a:solidFill>
                <a:schemeClr val="accent1">
                  <a:lumMod val="40000"/>
                  <a:lumOff val="60000"/>
                </a:schemeClr>
              </a:solidFill>
            </a:endParaRPr>
          </a:p>
          <a:p>
            <a:endParaRPr lang="en-US" dirty="0" smtClean="0"/>
          </a:p>
          <a:p>
            <a:r>
              <a:rPr lang="en-US" dirty="0" smtClean="0"/>
              <a:t>So far I have not found a good solution, how I can enable the high flexibility also on mobile devices.</a:t>
            </a:r>
          </a:p>
          <a:p>
            <a:endParaRPr lang="en-US" dirty="0" smtClean="0"/>
          </a:p>
          <a:p>
            <a:r>
              <a:rPr lang="en-US" dirty="0" smtClean="0"/>
              <a:t>I know that the card with </a:t>
            </a:r>
            <a:r>
              <a:rPr lang="en-US" dirty="0" err="1" smtClean="0"/>
              <a:t>leafletproxy</a:t>
            </a:r>
            <a:r>
              <a:rPr lang="en-US" dirty="0" smtClean="0"/>
              <a:t> will be even more user-friendly.</a:t>
            </a:r>
          </a:p>
          <a:p>
            <a:endParaRPr lang="en-US" dirty="0" smtClean="0"/>
          </a:p>
          <a:p>
            <a:r>
              <a:rPr lang="en-US" dirty="0" smtClean="0"/>
              <a:t>And for many users a crosstalk will be helpful, i.e. a selection of an area with direct evaluation of the data. However, this is not important for our helpdesk.</a:t>
            </a:r>
            <a:endParaRPr lang="de-CH" dirty="0"/>
          </a:p>
        </p:txBody>
      </p:sp>
      <p:sp>
        <p:nvSpPr>
          <p:cNvPr id="4" name="Foliennummernplatzhalter 3"/>
          <p:cNvSpPr>
            <a:spLocks noGrp="1"/>
          </p:cNvSpPr>
          <p:nvPr>
            <p:ph type="sldNum" sz="quarter" idx="10"/>
          </p:nvPr>
        </p:nvSpPr>
        <p:spPr/>
        <p:txBody>
          <a:bodyPr/>
          <a:lstStyle/>
          <a:p>
            <a:fld id="{132723B9-F78F-4D48-AA3E-E501D2426EB9}" type="slidenum">
              <a:rPr lang="de-CH" smtClean="0"/>
              <a:t>6</a:t>
            </a:fld>
            <a:endParaRPr lang="de-CH"/>
          </a:p>
        </p:txBody>
      </p:sp>
    </p:spTree>
    <p:extLst>
      <p:ext uri="{BB962C8B-B14F-4D97-AF65-F5344CB8AC3E}">
        <p14:creationId xmlns:p14="http://schemas.microsoft.com/office/powerpoint/2010/main" val="1172768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1371600" y="1143000"/>
            <a:ext cx="4114800" cy="3086100"/>
          </a:xfrm>
        </p:spPr>
      </p:sp>
      <p:sp>
        <p:nvSpPr>
          <p:cNvPr id="3" name="Notizenplatzhalter 2"/>
          <p:cNvSpPr>
            <a:spLocks noGrp="1"/>
          </p:cNvSpPr>
          <p:nvPr>
            <p:ph type="body" idx="1"/>
          </p:nvPr>
        </p:nvSpPr>
        <p:spPr/>
        <p:txBody>
          <a:bodyPr/>
          <a:lstStyle/>
          <a:p>
            <a:endParaRPr lang="de-CH" dirty="0"/>
          </a:p>
        </p:txBody>
      </p:sp>
      <p:sp>
        <p:nvSpPr>
          <p:cNvPr id="4" name="Foliennummernplatzhalter 3"/>
          <p:cNvSpPr>
            <a:spLocks noGrp="1"/>
          </p:cNvSpPr>
          <p:nvPr>
            <p:ph type="sldNum" sz="quarter" idx="10"/>
          </p:nvPr>
        </p:nvSpPr>
        <p:spPr/>
        <p:txBody>
          <a:bodyPr/>
          <a:lstStyle/>
          <a:p>
            <a:fld id="{132723B9-F78F-4D48-AA3E-E501D2426EB9}" type="slidenum">
              <a:rPr lang="de-CH" smtClean="0"/>
              <a:t>7</a:t>
            </a:fld>
            <a:endParaRPr lang="de-CH"/>
          </a:p>
        </p:txBody>
      </p:sp>
    </p:spTree>
    <p:extLst>
      <p:ext uri="{BB962C8B-B14F-4D97-AF65-F5344CB8AC3E}">
        <p14:creationId xmlns:p14="http://schemas.microsoft.com/office/powerpoint/2010/main" val="41790633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2063115" y="630937"/>
            <a:ext cx="5230368"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808892" y="1098388"/>
            <a:ext cx="7738814" cy="4394988"/>
          </a:xfrm>
        </p:spPr>
        <p:txBody>
          <a:bodyPr anchor="ctr">
            <a:noAutofit/>
          </a:bodyPr>
          <a:lstStyle>
            <a:lvl1pPr algn="ctr">
              <a:defRPr sz="7500" spc="600" baseline="0"/>
            </a:lvl1pPr>
          </a:lstStyle>
          <a:p>
            <a:r>
              <a:rPr lang="de-DE" smtClean="0"/>
              <a:t>Titelmasterformat durch Klicken bearbeiten</a:t>
            </a:r>
            <a:endParaRPr lang="en-US" dirty="0"/>
          </a:p>
        </p:txBody>
      </p:sp>
      <p:sp>
        <p:nvSpPr>
          <p:cNvPr id="3" name="Subtitle 2"/>
          <p:cNvSpPr>
            <a:spLocks noGrp="1"/>
          </p:cNvSpPr>
          <p:nvPr>
            <p:ph type="subTitle" idx="1"/>
          </p:nvPr>
        </p:nvSpPr>
        <p:spPr>
          <a:xfrm>
            <a:off x="1661284" y="5979197"/>
            <a:ext cx="6034030" cy="742279"/>
          </a:xfrm>
        </p:spPr>
        <p:txBody>
          <a:bodyPr anchor="t">
            <a:normAutofit/>
          </a:bodyPr>
          <a:lstStyle>
            <a:lvl1pPr marL="0" indent="0" algn="ctr">
              <a:lnSpc>
                <a:spcPct val="100000"/>
              </a:lnSpc>
              <a:buNone/>
              <a:defRPr sz="1500" b="1" i="0" cap="all" spc="300" baseline="0">
                <a:solidFill>
                  <a:schemeClr val="tx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de-DE" smtClean="0"/>
              <a:t>Formatvorlage des Untertitelmasters durch Klicken bearbeiten</a:t>
            </a:r>
            <a:endParaRPr lang="en-US" dirty="0"/>
          </a:p>
        </p:txBody>
      </p:sp>
      <p:sp>
        <p:nvSpPr>
          <p:cNvPr id="4" name="Date Placeholder 3"/>
          <p:cNvSpPr>
            <a:spLocks noGrp="1"/>
          </p:cNvSpPr>
          <p:nvPr>
            <p:ph type="dt" sz="half" idx="10"/>
          </p:nvPr>
        </p:nvSpPr>
        <p:spPr>
          <a:xfrm>
            <a:off x="808892" y="6375679"/>
            <a:ext cx="1747292" cy="348462"/>
          </a:xfrm>
        </p:spPr>
        <p:txBody>
          <a:bodyPr/>
          <a:lstStyle>
            <a:lvl1pPr>
              <a:defRPr baseline="0">
                <a:solidFill>
                  <a:schemeClr val="accent1">
                    <a:lumMod val="50000"/>
                  </a:schemeClr>
                </a:solidFill>
              </a:defRPr>
            </a:lvl1pPr>
          </a:lstStyle>
          <a:p>
            <a:fld id="{A3DF91FF-5CF3-4A04-B1CA-44E1BF489F68}" type="datetimeFigureOut">
              <a:rPr lang="de-CH" smtClean="0"/>
              <a:t>08.05.2018</a:t>
            </a:fld>
            <a:endParaRPr lang="de-CH"/>
          </a:p>
        </p:txBody>
      </p:sp>
      <p:sp>
        <p:nvSpPr>
          <p:cNvPr id="5" name="Footer Placeholder 4"/>
          <p:cNvSpPr>
            <a:spLocks noGrp="1"/>
          </p:cNvSpPr>
          <p:nvPr>
            <p:ph type="ftr" sz="quarter" idx="11"/>
          </p:nvPr>
        </p:nvSpPr>
        <p:spPr>
          <a:xfrm>
            <a:off x="3135249" y="6375679"/>
            <a:ext cx="3086100" cy="345796"/>
          </a:xfrm>
        </p:spPr>
        <p:txBody>
          <a:bodyPr/>
          <a:lstStyle>
            <a:lvl1pPr>
              <a:defRPr baseline="0">
                <a:solidFill>
                  <a:schemeClr val="accent1">
                    <a:lumMod val="50000"/>
                  </a:schemeClr>
                </a:solidFill>
              </a:defRPr>
            </a:lvl1pPr>
          </a:lstStyle>
          <a:p>
            <a:endParaRPr lang="de-CH"/>
          </a:p>
        </p:txBody>
      </p:sp>
      <p:sp>
        <p:nvSpPr>
          <p:cNvPr id="6" name="Slide Number Placeholder 5"/>
          <p:cNvSpPr>
            <a:spLocks noGrp="1"/>
          </p:cNvSpPr>
          <p:nvPr>
            <p:ph type="sldNum" sz="quarter" idx="12"/>
          </p:nvPr>
        </p:nvSpPr>
        <p:spPr>
          <a:xfrm>
            <a:off x="6800414" y="6375679"/>
            <a:ext cx="1747292" cy="345796"/>
          </a:xfrm>
        </p:spPr>
        <p:txBody>
          <a:bodyPr/>
          <a:lstStyle>
            <a:lvl1pPr>
              <a:defRPr baseline="0">
                <a:solidFill>
                  <a:schemeClr val="accent1">
                    <a:lumMod val="50000"/>
                  </a:schemeClr>
                </a:solidFill>
              </a:defRPr>
            </a:lvl1pPr>
          </a:lstStyle>
          <a:p>
            <a:fld id="{DE90B2D4-EDBF-4F81-AC86-87337AD7155D}" type="slidenum">
              <a:rPr lang="de-CH" smtClean="0"/>
              <a:t>‹Nr.›</a:t>
            </a:fld>
            <a:endParaRPr lang="de-CH"/>
          </a:p>
        </p:txBody>
      </p:sp>
      <p:sp>
        <p:nvSpPr>
          <p:cNvPr id="13" name="Rectangle 12"/>
          <p:cNvSpPr/>
          <p:nvPr/>
        </p:nvSpPr>
        <p:spPr>
          <a:xfrm>
            <a:off x="0" y="0"/>
            <a:ext cx="21259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title="left edge border"/>
          <p:cNvSpPr/>
          <p:nvPr/>
        </p:nvSpPr>
        <p:spPr>
          <a:xfrm>
            <a:off x="0" y="0"/>
            <a:ext cx="21259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733984905"/>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picTx" preserve="1">
  <p:cSld name="Bild mit Überschrift">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12598" y="1"/>
            <a:ext cx="5516689" cy="685799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de-DE" smtClean="0"/>
              <a:t>Bild durch Klicken auf Symbol hinzufügen</a:t>
            </a:r>
            <a:endParaRPr lang="en-US" dirty="0"/>
          </a:p>
        </p:txBody>
      </p:sp>
      <p:sp>
        <p:nvSpPr>
          <p:cNvPr id="11" name="Freeform 11" title="right scallop background shape"/>
          <p:cNvSpPr/>
          <p:nvPr/>
        </p:nvSpPr>
        <p:spPr bwMode="auto">
          <a:xfrm>
            <a:off x="5542359" y="0"/>
            <a:ext cx="3601641"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253413" y="457200"/>
            <a:ext cx="2319088" cy="1196670"/>
          </a:xfrm>
        </p:spPr>
        <p:txBody>
          <a:bodyPr anchor="b">
            <a:normAutofit/>
          </a:bodyPr>
          <a:lstStyle>
            <a:lvl1pPr>
              <a:lnSpc>
                <a:spcPct val="100000"/>
              </a:lnSpc>
              <a:defRPr sz="1800" b="1" i="0" spc="225" baseline="0">
                <a:solidFill>
                  <a:schemeClr val="accent1"/>
                </a:solidFill>
                <a:latin typeface="+mn-lt"/>
              </a:defRPr>
            </a:lvl1pPr>
          </a:lstStyle>
          <a:p>
            <a:r>
              <a:rPr lang="de-DE" smtClean="0"/>
              <a:t>Titelmasterformat durch Klicken bearbeiten</a:t>
            </a:r>
            <a:endParaRPr lang="en-US" dirty="0"/>
          </a:p>
        </p:txBody>
      </p:sp>
      <p:sp>
        <p:nvSpPr>
          <p:cNvPr id="4" name="Text Placeholder 3"/>
          <p:cNvSpPr>
            <a:spLocks noGrp="1"/>
          </p:cNvSpPr>
          <p:nvPr>
            <p:ph type="body" sz="half" idx="2"/>
          </p:nvPr>
        </p:nvSpPr>
        <p:spPr>
          <a:xfrm>
            <a:off x="6253413" y="1741336"/>
            <a:ext cx="2319088" cy="4164164"/>
          </a:xfrm>
        </p:spPr>
        <p:txBody>
          <a:bodyPr>
            <a:normAutofit/>
          </a:bodyPr>
          <a:lstStyle>
            <a:lvl1pPr marL="0" indent="0">
              <a:lnSpc>
                <a:spcPct val="110000"/>
              </a:lnSpc>
              <a:spcBef>
                <a:spcPts val="1200"/>
              </a:spcBef>
              <a:buNone/>
              <a:defRPr sz="1400" baseline="0">
                <a:solidFill>
                  <a:schemeClr val="bg2"/>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de-DE" smtClean="0"/>
              <a:t>Formatvorlagen des Textmasters bearbeiten</a:t>
            </a:r>
          </a:p>
        </p:txBody>
      </p:sp>
      <p:sp>
        <p:nvSpPr>
          <p:cNvPr id="5" name="Date Placeholder 4"/>
          <p:cNvSpPr>
            <a:spLocks noGrp="1"/>
          </p:cNvSpPr>
          <p:nvPr>
            <p:ph type="dt" sz="half" idx="10"/>
          </p:nvPr>
        </p:nvSpPr>
        <p:spPr>
          <a:xfrm>
            <a:off x="574463" y="6375679"/>
            <a:ext cx="924342" cy="348462"/>
          </a:xfrm>
        </p:spPr>
        <p:txBody>
          <a:bodyPr/>
          <a:lstStyle/>
          <a:p>
            <a:fld id="{A3DF91FF-5CF3-4A04-B1CA-44E1BF489F68}" type="datetimeFigureOut">
              <a:rPr lang="de-CH" smtClean="0"/>
              <a:t>08.05.2018</a:t>
            </a:fld>
            <a:endParaRPr lang="de-CH"/>
          </a:p>
        </p:txBody>
      </p:sp>
      <p:sp>
        <p:nvSpPr>
          <p:cNvPr id="6" name="Footer Placeholder 5"/>
          <p:cNvSpPr>
            <a:spLocks noGrp="1"/>
          </p:cNvSpPr>
          <p:nvPr>
            <p:ph type="ftr" sz="quarter" idx="11"/>
          </p:nvPr>
        </p:nvSpPr>
        <p:spPr>
          <a:xfrm>
            <a:off x="1577716" y="6375679"/>
            <a:ext cx="2611634" cy="345796"/>
          </a:xfrm>
        </p:spPr>
        <p:txBody>
          <a:bodyPr/>
          <a:lstStyle/>
          <a:p>
            <a:endParaRPr lang="de-CH"/>
          </a:p>
        </p:txBody>
      </p:sp>
      <p:sp>
        <p:nvSpPr>
          <p:cNvPr id="7" name="Slide Number Placeholder 6"/>
          <p:cNvSpPr>
            <a:spLocks noGrp="1"/>
          </p:cNvSpPr>
          <p:nvPr>
            <p:ph type="sldNum" sz="quarter" idx="12"/>
          </p:nvPr>
        </p:nvSpPr>
        <p:spPr>
          <a:xfrm>
            <a:off x="4256153" y="6375679"/>
            <a:ext cx="947460" cy="345796"/>
          </a:xfrm>
        </p:spPr>
        <p:txBody>
          <a:bodyPr/>
          <a:lstStyle/>
          <a:p>
            <a:fld id="{DE90B2D4-EDBF-4F81-AC86-87337AD7155D}" type="slidenum">
              <a:rPr lang="de-CH" smtClean="0"/>
              <a:t>‹Nr.›</a:t>
            </a:fld>
            <a:endParaRPr lang="de-CH"/>
          </a:p>
        </p:txBody>
      </p:sp>
      <p:sp>
        <p:nvSpPr>
          <p:cNvPr id="13" name="Rectangle 12" title="left edge border"/>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070479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Vertical Text Placeholder 2"/>
          <p:cNvSpPr>
            <a:spLocks noGrp="1"/>
          </p:cNvSpPr>
          <p:nvPr>
            <p:ph type="body" orient="vert" idx="1"/>
          </p:nvPr>
        </p:nvSpPr>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A3DF91FF-5CF3-4A04-B1CA-44E1BF489F68}" type="datetimeFigureOut">
              <a:rPr lang="de-CH" smtClean="0"/>
              <a:t>08.05.2018</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DE90B2D4-EDBF-4F81-AC86-87337AD7155D}" type="slidenum">
              <a:rPr lang="de-CH" smtClean="0"/>
              <a:t>‹Nr.›</a:t>
            </a:fld>
            <a:endParaRPr lang="de-CH"/>
          </a:p>
        </p:txBody>
      </p:sp>
    </p:spTree>
    <p:extLst>
      <p:ext uri="{BB962C8B-B14F-4D97-AF65-F5344CB8AC3E}">
        <p14:creationId xmlns:p14="http://schemas.microsoft.com/office/powerpoint/2010/main" val="26449119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96911" y="382386"/>
            <a:ext cx="1771930" cy="5600404"/>
          </a:xfrm>
        </p:spPr>
        <p:txBody>
          <a:bodyPr vert="eaVert"/>
          <a:lstStyle/>
          <a:p>
            <a:r>
              <a:rPr lang="de-DE" smtClean="0"/>
              <a:t>Titelmasterformat durch Klicken bearbeiten</a:t>
            </a:r>
            <a:endParaRPr lang="en-US" dirty="0"/>
          </a:p>
        </p:txBody>
      </p:sp>
      <p:sp>
        <p:nvSpPr>
          <p:cNvPr id="3" name="Vertical Text Placeholder 2"/>
          <p:cNvSpPr>
            <a:spLocks noGrp="1"/>
          </p:cNvSpPr>
          <p:nvPr>
            <p:ph type="body" orient="vert" idx="1"/>
          </p:nvPr>
        </p:nvSpPr>
        <p:spPr>
          <a:xfrm>
            <a:off x="942974" y="382386"/>
            <a:ext cx="5809517" cy="5600404"/>
          </a:xfrm>
        </p:spPr>
        <p:txBody>
          <a:bodyPr vert="eaVe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A3DF91FF-5CF3-4A04-B1CA-44E1BF489F68}" type="datetimeFigureOut">
              <a:rPr lang="de-CH" smtClean="0"/>
              <a:t>08.05.2018</a:t>
            </a:fld>
            <a:endParaRPr lang="de-CH"/>
          </a:p>
        </p:txBody>
      </p:sp>
      <p:sp>
        <p:nvSpPr>
          <p:cNvPr id="5" name="Footer Placeholder 4"/>
          <p:cNvSpPr>
            <a:spLocks noGrp="1"/>
          </p:cNvSpPr>
          <p:nvPr>
            <p:ph type="ftr" sz="quarter" idx="11"/>
          </p:nvPr>
        </p:nvSpPr>
        <p:spPr/>
        <p:txBody>
          <a:bodyPr/>
          <a:lstStyle/>
          <a:p>
            <a:endParaRPr lang="de-CH"/>
          </a:p>
        </p:txBody>
      </p:sp>
      <p:sp>
        <p:nvSpPr>
          <p:cNvPr id="6" name="Slide Number Placeholder 5"/>
          <p:cNvSpPr>
            <a:spLocks noGrp="1"/>
          </p:cNvSpPr>
          <p:nvPr>
            <p:ph type="sldNum" sz="quarter" idx="12"/>
          </p:nvPr>
        </p:nvSpPr>
        <p:spPr/>
        <p:txBody>
          <a:bodyPr/>
          <a:lstStyle/>
          <a:p>
            <a:fld id="{DE90B2D4-EDBF-4F81-AC86-87337AD7155D}" type="slidenum">
              <a:rPr lang="de-CH" smtClean="0"/>
              <a:t>‹Nr.›</a:t>
            </a:fld>
            <a:endParaRPr lang="de-CH"/>
          </a:p>
        </p:txBody>
      </p:sp>
    </p:spTree>
    <p:extLst>
      <p:ext uri="{BB962C8B-B14F-4D97-AF65-F5344CB8AC3E}">
        <p14:creationId xmlns:p14="http://schemas.microsoft.com/office/powerpoint/2010/main" val="29098732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1_Titelfolie">
    <p:bg>
      <p:bgPr>
        <a:solidFill>
          <a:schemeClr val="accent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661284" y="5979197"/>
            <a:ext cx="6034030"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dirty="0" smtClean="0"/>
              <a:t>Formatvorlage des Untertitelmasters durch Klicken bearbeiten</a:t>
            </a:r>
            <a:endParaRPr lang="en-US" dirty="0"/>
          </a:p>
        </p:txBody>
      </p:sp>
      <p:sp>
        <p:nvSpPr>
          <p:cNvPr id="4" name="Date Placeholder 3"/>
          <p:cNvSpPr>
            <a:spLocks noGrp="1"/>
          </p:cNvSpPr>
          <p:nvPr>
            <p:ph type="dt" sz="half" idx="10"/>
          </p:nvPr>
        </p:nvSpPr>
        <p:spPr>
          <a:xfrm>
            <a:off x="808892" y="6375679"/>
            <a:ext cx="1747292" cy="348462"/>
          </a:xfrm>
        </p:spPr>
        <p:txBody>
          <a:bodyPr/>
          <a:lstStyle>
            <a:lvl1pPr>
              <a:defRPr baseline="0">
                <a:solidFill>
                  <a:schemeClr val="accent1">
                    <a:lumMod val="50000"/>
                  </a:schemeClr>
                </a:solidFill>
              </a:defRPr>
            </a:lvl1pPr>
          </a:lstStyle>
          <a:p>
            <a:fld id="{A3DF91FF-5CF3-4A04-B1CA-44E1BF489F68}" type="datetimeFigureOut">
              <a:rPr lang="de-CH" smtClean="0"/>
              <a:t>08.05.2018</a:t>
            </a:fld>
            <a:endParaRPr lang="de-CH"/>
          </a:p>
        </p:txBody>
      </p:sp>
      <p:sp>
        <p:nvSpPr>
          <p:cNvPr id="5" name="Footer Placeholder 4"/>
          <p:cNvSpPr>
            <a:spLocks noGrp="1"/>
          </p:cNvSpPr>
          <p:nvPr>
            <p:ph type="ftr" sz="quarter" idx="11"/>
          </p:nvPr>
        </p:nvSpPr>
        <p:spPr>
          <a:xfrm>
            <a:off x="3135249" y="6375679"/>
            <a:ext cx="3086100" cy="345796"/>
          </a:xfrm>
        </p:spPr>
        <p:txBody>
          <a:bodyPr/>
          <a:lstStyle>
            <a:lvl1pPr>
              <a:defRPr baseline="0">
                <a:solidFill>
                  <a:schemeClr val="accent1">
                    <a:lumMod val="50000"/>
                  </a:schemeClr>
                </a:solidFill>
              </a:defRPr>
            </a:lvl1pPr>
          </a:lstStyle>
          <a:p>
            <a:endParaRPr lang="de-CH"/>
          </a:p>
        </p:txBody>
      </p:sp>
      <p:sp>
        <p:nvSpPr>
          <p:cNvPr id="6" name="Slide Number Placeholder 5"/>
          <p:cNvSpPr>
            <a:spLocks noGrp="1"/>
          </p:cNvSpPr>
          <p:nvPr>
            <p:ph type="sldNum" sz="quarter" idx="12"/>
          </p:nvPr>
        </p:nvSpPr>
        <p:spPr>
          <a:xfrm>
            <a:off x="6800414" y="6375679"/>
            <a:ext cx="1747292" cy="345796"/>
          </a:xfrm>
        </p:spPr>
        <p:txBody>
          <a:bodyPr/>
          <a:lstStyle>
            <a:lvl1pPr>
              <a:defRPr baseline="0">
                <a:solidFill>
                  <a:schemeClr val="accent1">
                    <a:lumMod val="50000"/>
                  </a:schemeClr>
                </a:solidFill>
              </a:defRPr>
            </a:lvl1pPr>
          </a:lstStyle>
          <a:p>
            <a:fld id="{DE90B2D4-EDBF-4F81-AC86-87337AD7155D}" type="slidenum">
              <a:rPr lang="de-CH" smtClean="0"/>
              <a:t>‹Nr.›</a:t>
            </a:fld>
            <a:endParaRPr lang="de-CH"/>
          </a:p>
        </p:txBody>
      </p:sp>
      <p:sp>
        <p:nvSpPr>
          <p:cNvPr id="13" name="Rectangle 12" title="left edge border"/>
          <p:cNvSpPr/>
          <p:nvPr/>
        </p:nvSpPr>
        <p:spPr>
          <a:xfrm>
            <a:off x="0" y="0"/>
            <a:ext cx="21259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1"/>
          <p:cNvSpPr>
            <a:spLocks noGrp="1"/>
          </p:cNvSpPr>
          <p:nvPr>
            <p:ph type="ctrTitle"/>
          </p:nvPr>
        </p:nvSpPr>
        <p:spPr>
          <a:xfrm>
            <a:off x="808892" y="1098388"/>
            <a:ext cx="7738814" cy="4394988"/>
          </a:xfrm>
        </p:spPr>
        <p:txBody>
          <a:bodyPr anchor="ctr">
            <a:noAutofit/>
          </a:bodyPr>
          <a:lstStyle>
            <a:lvl1pPr algn="ctr">
              <a:defRPr sz="2400" b="0" spc="800" baseline="0"/>
            </a:lvl1pPr>
          </a:lstStyle>
          <a:p>
            <a:r>
              <a:rPr lang="de-DE" dirty="0" smtClean="0"/>
              <a:t>Titelmasterformat durch Klicken bearbeiten</a:t>
            </a:r>
            <a:endParaRPr lang="en-US" dirty="0"/>
          </a:p>
        </p:txBody>
      </p:sp>
    </p:spTree>
    <p:extLst>
      <p:ext uri="{BB962C8B-B14F-4D97-AF65-F5344CB8AC3E}">
        <p14:creationId xmlns:p14="http://schemas.microsoft.com/office/powerpoint/2010/main" val="225876557"/>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2_Titelfolie">
    <p:bg>
      <p:bgPr>
        <a:solidFill>
          <a:schemeClr val="accent1"/>
        </a:solidFill>
        <a:effectLst/>
      </p:bgPr>
    </p:bg>
    <p:spTree>
      <p:nvGrpSpPr>
        <p:cNvPr id="1" name=""/>
        <p:cNvGrpSpPr/>
        <p:nvPr/>
      </p:nvGrpSpPr>
      <p:grpSpPr>
        <a:xfrm>
          <a:off x="0" y="0"/>
          <a:ext cx="0" cy="0"/>
          <a:chOff x="0" y="0"/>
          <a:chExt cx="0" cy="0"/>
        </a:xfrm>
      </p:grpSpPr>
      <p:sp>
        <p:nvSpPr>
          <p:cNvPr id="13" name="Rectangle 12"/>
          <p:cNvSpPr/>
          <p:nvPr/>
        </p:nvSpPr>
        <p:spPr>
          <a:xfrm>
            <a:off x="0" y="0"/>
            <a:ext cx="21259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title="left edge border"/>
          <p:cNvSpPr/>
          <p:nvPr/>
        </p:nvSpPr>
        <p:spPr>
          <a:xfrm>
            <a:off x="0" y="0"/>
            <a:ext cx="212598"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30763679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el und Inhal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3641749"/>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Abschnitts-&#10;überschrift">
    <p:bg>
      <p:bgRef idx="1001">
        <a:schemeClr val="bg2"/>
      </p:bgRef>
    </p:bg>
    <p:spTree>
      <p:nvGrpSpPr>
        <p:cNvPr id="1" name=""/>
        <p:cNvGrpSpPr/>
        <p:nvPr/>
      </p:nvGrpSpPr>
      <p:grpSpPr>
        <a:xfrm>
          <a:off x="0" y="0"/>
          <a:ext cx="0" cy="0"/>
          <a:chOff x="0" y="0"/>
          <a:chExt cx="0" cy="0"/>
        </a:xfrm>
      </p:grpSpPr>
      <p:sp>
        <p:nvSpPr>
          <p:cNvPr id="11" name="Freeform 6"/>
          <p:cNvSpPr/>
          <p:nvPr/>
        </p:nvSpPr>
        <p:spPr bwMode="auto">
          <a:xfrm>
            <a:off x="0" y="0"/>
            <a:ext cx="2110979"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bg2"/>
          </a:solidFill>
          <a:ln w="0">
            <a:noFill/>
            <a:prstDash val="solid"/>
            <a:round/>
            <a:headEnd/>
            <a:tailEnd/>
          </a:ln>
        </p:spPr>
      </p:sp>
      <p:sp>
        <p:nvSpPr>
          <p:cNvPr id="2" name="Title 1"/>
          <p:cNvSpPr>
            <a:spLocks noGrp="1"/>
          </p:cNvSpPr>
          <p:nvPr>
            <p:ph type="title"/>
          </p:nvPr>
        </p:nvSpPr>
        <p:spPr>
          <a:xfrm>
            <a:off x="2432197" y="1073889"/>
            <a:ext cx="6140303" cy="4064627"/>
          </a:xfrm>
        </p:spPr>
        <p:txBody>
          <a:bodyPr anchor="b">
            <a:normAutofit/>
          </a:bodyPr>
          <a:lstStyle>
            <a:lvl1pPr>
              <a:defRPr sz="6300" spc="600" baseline="0">
                <a:solidFill>
                  <a:schemeClr val="tx2"/>
                </a:solidFill>
              </a:defRPr>
            </a:lvl1pPr>
          </a:lstStyle>
          <a:p>
            <a:r>
              <a:rPr lang="de-DE" smtClean="0"/>
              <a:t>Titelmasterformat durch Klicken bearbeiten</a:t>
            </a:r>
            <a:endParaRPr lang="en-US" dirty="0"/>
          </a:p>
        </p:txBody>
      </p:sp>
      <p:sp>
        <p:nvSpPr>
          <p:cNvPr id="3" name="Text Placeholder 2"/>
          <p:cNvSpPr>
            <a:spLocks noGrp="1"/>
          </p:cNvSpPr>
          <p:nvPr>
            <p:ph type="body" idx="1"/>
          </p:nvPr>
        </p:nvSpPr>
        <p:spPr>
          <a:xfrm>
            <a:off x="2432198" y="5159782"/>
            <a:ext cx="5263116" cy="951135"/>
          </a:xfrm>
        </p:spPr>
        <p:txBody>
          <a:bodyPr>
            <a:normAutofit/>
          </a:bodyPr>
          <a:lstStyle>
            <a:lvl1pPr marL="0" indent="0">
              <a:lnSpc>
                <a:spcPct val="100000"/>
              </a:lnSpc>
              <a:buNone/>
              <a:defRPr sz="1500" b="1" i="0" cap="all" spc="300" baseline="0">
                <a:solidFill>
                  <a:schemeClr val="accent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de-DE" smtClean="0"/>
              <a:t>Formatvorlagen des Textmasters bearbeiten</a:t>
            </a:r>
          </a:p>
        </p:txBody>
      </p:sp>
      <p:sp>
        <p:nvSpPr>
          <p:cNvPr id="4" name="Date Placeholder 3"/>
          <p:cNvSpPr>
            <a:spLocks noGrp="1"/>
          </p:cNvSpPr>
          <p:nvPr>
            <p:ph type="dt" sz="half" idx="10"/>
          </p:nvPr>
        </p:nvSpPr>
        <p:spPr>
          <a:xfrm>
            <a:off x="2427410" y="6375679"/>
            <a:ext cx="1120460" cy="348462"/>
          </a:xfrm>
        </p:spPr>
        <p:txBody>
          <a:bodyPr/>
          <a:lstStyle>
            <a:lvl1pPr>
              <a:defRPr baseline="0">
                <a:solidFill>
                  <a:schemeClr val="tx2"/>
                </a:solidFill>
              </a:defRPr>
            </a:lvl1pPr>
          </a:lstStyle>
          <a:p>
            <a:fld id="{A3DF91FF-5CF3-4A04-B1CA-44E1BF489F68}" type="datetimeFigureOut">
              <a:rPr lang="de-CH" smtClean="0"/>
              <a:t>08.05.2018</a:t>
            </a:fld>
            <a:endParaRPr lang="de-CH"/>
          </a:p>
        </p:txBody>
      </p:sp>
      <p:sp>
        <p:nvSpPr>
          <p:cNvPr id="5" name="Footer Placeholder 4"/>
          <p:cNvSpPr>
            <a:spLocks noGrp="1"/>
          </p:cNvSpPr>
          <p:nvPr>
            <p:ph type="ftr" sz="quarter" idx="11"/>
          </p:nvPr>
        </p:nvSpPr>
        <p:spPr>
          <a:xfrm>
            <a:off x="3959298" y="6375679"/>
            <a:ext cx="3086100" cy="345796"/>
          </a:xfrm>
        </p:spPr>
        <p:txBody>
          <a:bodyPr/>
          <a:lstStyle>
            <a:lvl1pPr>
              <a:defRPr baseline="0">
                <a:solidFill>
                  <a:schemeClr val="tx2"/>
                </a:solidFill>
              </a:defRPr>
            </a:lvl1pPr>
          </a:lstStyle>
          <a:p>
            <a:endParaRPr lang="de-CH"/>
          </a:p>
        </p:txBody>
      </p:sp>
      <p:sp>
        <p:nvSpPr>
          <p:cNvPr id="6" name="Slide Number Placeholder 5"/>
          <p:cNvSpPr>
            <a:spLocks noGrp="1"/>
          </p:cNvSpPr>
          <p:nvPr>
            <p:ph type="sldNum" sz="quarter" idx="12"/>
          </p:nvPr>
        </p:nvSpPr>
        <p:spPr>
          <a:xfrm>
            <a:off x="7456825" y="6375679"/>
            <a:ext cx="1115675" cy="345796"/>
          </a:xfrm>
        </p:spPr>
        <p:txBody>
          <a:bodyPr/>
          <a:lstStyle>
            <a:lvl1pPr>
              <a:defRPr baseline="0">
                <a:solidFill>
                  <a:schemeClr val="tx2"/>
                </a:solidFill>
              </a:defRPr>
            </a:lvl1pPr>
          </a:lstStyle>
          <a:p>
            <a:fld id="{DE90B2D4-EDBF-4F81-AC86-87337AD7155D}" type="slidenum">
              <a:rPr lang="de-CH" smtClean="0"/>
              <a:t>‹Nr.›</a:t>
            </a:fld>
            <a:endParaRPr lang="de-CH"/>
          </a:p>
        </p:txBody>
      </p:sp>
      <p:sp>
        <p:nvSpPr>
          <p:cNvPr id="16" name="Freeform 11"/>
          <p:cNvSpPr/>
          <p:nvPr/>
        </p:nvSpPr>
        <p:spPr bwMode="auto">
          <a:xfrm>
            <a:off x="655786" y="0"/>
            <a:ext cx="1234679"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nvGrpSpPr>
          <p:cNvPr id="7" name="Group 6" title="left scallop shape"/>
          <p:cNvGrpSpPr/>
          <p:nvPr/>
        </p:nvGrpSpPr>
        <p:grpSpPr>
          <a:xfrm>
            <a:off x="0" y="0"/>
            <a:ext cx="2110979" cy="6858000"/>
            <a:chOff x="0" y="0"/>
            <a:chExt cx="2110979" cy="6858000"/>
          </a:xfrm>
        </p:grpSpPr>
        <p:sp>
          <p:nvSpPr>
            <p:cNvPr id="9" name="Freeform 8" title="left scallop shape"/>
            <p:cNvSpPr/>
            <p:nvPr/>
          </p:nvSpPr>
          <p:spPr bwMode="auto">
            <a:xfrm>
              <a:off x="0" y="0"/>
              <a:ext cx="2110979"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0" name="Freeform 11" title="left scallop inline"/>
            <p:cNvSpPr/>
            <p:nvPr/>
          </p:nvSpPr>
          <p:spPr bwMode="auto">
            <a:xfrm>
              <a:off x="655786" y="0"/>
              <a:ext cx="1234679"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42597272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sz="half" idx="1"/>
          </p:nvPr>
        </p:nvSpPr>
        <p:spPr>
          <a:xfrm>
            <a:off x="942975" y="2286000"/>
            <a:ext cx="3593592" cy="3619500"/>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Content Placeholder 3"/>
          <p:cNvSpPr>
            <a:spLocks noGrp="1"/>
          </p:cNvSpPr>
          <p:nvPr>
            <p:ph sz="half" idx="2"/>
          </p:nvPr>
        </p:nvSpPr>
        <p:spPr>
          <a:xfrm>
            <a:off x="4985846" y="2286000"/>
            <a:ext cx="3593592" cy="3619500"/>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Date Placeholder 4"/>
          <p:cNvSpPr>
            <a:spLocks noGrp="1"/>
          </p:cNvSpPr>
          <p:nvPr>
            <p:ph type="dt" sz="half" idx="10"/>
          </p:nvPr>
        </p:nvSpPr>
        <p:spPr/>
        <p:txBody>
          <a:bodyPr/>
          <a:lstStyle/>
          <a:p>
            <a:fld id="{A3DF91FF-5CF3-4A04-B1CA-44E1BF489F68}" type="datetimeFigureOut">
              <a:rPr lang="de-CH" smtClean="0"/>
              <a:t>08.05.2018</a:t>
            </a:fld>
            <a:endParaRPr lang="de-CH"/>
          </a:p>
        </p:txBody>
      </p:sp>
      <p:sp>
        <p:nvSpPr>
          <p:cNvPr id="6" name="Footer Placeholder 5"/>
          <p:cNvSpPr>
            <a:spLocks noGrp="1"/>
          </p:cNvSpPr>
          <p:nvPr>
            <p:ph type="ftr" sz="quarter" idx="11"/>
          </p:nvPr>
        </p:nvSpPr>
        <p:spPr/>
        <p:txBody>
          <a:bodyPr/>
          <a:lstStyle/>
          <a:p>
            <a:endParaRPr lang="de-CH"/>
          </a:p>
        </p:txBody>
      </p:sp>
      <p:sp>
        <p:nvSpPr>
          <p:cNvPr id="7" name="Slide Number Placeholder 6"/>
          <p:cNvSpPr>
            <a:spLocks noGrp="1"/>
          </p:cNvSpPr>
          <p:nvPr>
            <p:ph type="sldNum" sz="quarter" idx="12"/>
          </p:nvPr>
        </p:nvSpPr>
        <p:spPr/>
        <p:txBody>
          <a:bodyPr/>
          <a:lstStyle/>
          <a:p>
            <a:fld id="{DE90B2D4-EDBF-4F81-AC86-87337AD7155D}" type="slidenum">
              <a:rPr lang="de-CH" smtClean="0"/>
              <a:t>‹Nr.›</a:t>
            </a:fld>
            <a:endParaRPr lang="de-CH"/>
          </a:p>
        </p:txBody>
      </p:sp>
    </p:spTree>
    <p:extLst>
      <p:ext uri="{BB962C8B-B14F-4D97-AF65-F5344CB8AC3E}">
        <p14:creationId xmlns:p14="http://schemas.microsoft.com/office/powerpoint/2010/main" val="1937790559"/>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942975" y="381001"/>
            <a:ext cx="7629525" cy="1493517"/>
          </a:xfrm>
        </p:spPr>
        <p:txBody>
          <a:bodyPr/>
          <a:lstStyle/>
          <a:p>
            <a:r>
              <a:rPr lang="de-DE" smtClean="0"/>
              <a:t>Titelmasterformat durch Klicken bearbeiten</a:t>
            </a:r>
            <a:endParaRPr lang="en-US" dirty="0"/>
          </a:p>
        </p:txBody>
      </p:sp>
      <p:sp>
        <p:nvSpPr>
          <p:cNvPr id="3" name="Text Placeholder 2"/>
          <p:cNvSpPr>
            <a:spLocks noGrp="1"/>
          </p:cNvSpPr>
          <p:nvPr>
            <p:ph type="body" idx="1"/>
          </p:nvPr>
        </p:nvSpPr>
        <p:spPr>
          <a:xfrm>
            <a:off x="941832" y="2199634"/>
            <a:ext cx="3611880" cy="632529"/>
          </a:xfrm>
        </p:spPr>
        <p:txBody>
          <a:bodyPr anchor="b">
            <a:noAutofit/>
          </a:bodyPr>
          <a:lstStyle>
            <a:lvl1pPr marL="0" indent="0">
              <a:lnSpc>
                <a:spcPct val="100000"/>
              </a:lnSpc>
              <a:buNone/>
              <a:defRPr sz="1800" b="1" cap="all" spc="15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smtClean="0"/>
              <a:t>Formatvorlagen des Textmasters bearbeiten</a:t>
            </a:r>
          </a:p>
        </p:txBody>
      </p:sp>
      <p:sp>
        <p:nvSpPr>
          <p:cNvPr id="4" name="Content Placeholder 3"/>
          <p:cNvSpPr>
            <a:spLocks noGrp="1"/>
          </p:cNvSpPr>
          <p:nvPr>
            <p:ph sz="half" idx="2"/>
          </p:nvPr>
        </p:nvSpPr>
        <p:spPr>
          <a:xfrm>
            <a:off x="941832" y="2909102"/>
            <a:ext cx="3611880" cy="2996398"/>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Text Placeholder 4"/>
          <p:cNvSpPr>
            <a:spLocks noGrp="1"/>
          </p:cNvSpPr>
          <p:nvPr>
            <p:ph type="body" sz="quarter" idx="3"/>
          </p:nvPr>
        </p:nvSpPr>
        <p:spPr>
          <a:xfrm>
            <a:off x="4975398" y="2199634"/>
            <a:ext cx="3611880" cy="632529"/>
          </a:xfrm>
        </p:spPr>
        <p:txBody>
          <a:bodyPr anchor="b">
            <a:noAutofit/>
          </a:bodyPr>
          <a:lstStyle>
            <a:lvl1pPr marL="0" indent="0">
              <a:lnSpc>
                <a:spcPct val="100000"/>
              </a:lnSpc>
              <a:buNone/>
              <a:defRPr sz="1800" b="1" cap="all" spc="150" baseline="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smtClean="0"/>
              <a:t>Formatvorlagen des Textmasters bearbeiten</a:t>
            </a:r>
          </a:p>
        </p:txBody>
      </p:sp>
      <p:sp>
        <p:nvSpPr>
          <p:cNvPr id="6" name="Content Placeholder 5"/>
          <p:cNvSpPr>
            <a:spLocks noGrp="1"/>
          </p:cNvSpPr>
          <p:nvPr>
            <p:ph sz="quarter" idx="4"/>
          </p:nvPr>
        </p:nvSpPr>
        <p:spPr>
          <a:xfrm>
            <a:off x="4975398" y="2909102"/>
            <a:ext cx="3611880" cy="2996398"/>
          </a:xfrm>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7" name="Date Placeholder 6"/>
          <p:cNvSpPr>
            <a:spLocks noGrp="1"/>
          </p:cNvSpPr>
          <p:nvPr>
            <p:ph type="dt" sz="half" idx="10"/>
          </p:nvPr>
        </p:nvSpPr>
        <p:spPr/>
        <p:txBody>
          <a:bodyPr/>
          <a:lstStyle/>
          <a:p>
            <a:fld id="{A3DF91FF-5CF3-4A04-B1CA-44E1BF489F68}" type="datetimeFigureOut">
              <a:rPr lang="de-CH" smtClean="0"/>
              <a:t>08.05.2018</a:t>
            </a:fld>
            <a:endParaRPr lang="de-CH"/>
          </a:p>
        </p:txBody>
      </p:sp>
      <p:sp>
        <p:nvSpPr>
          <p:cNvPr id="8" name="Footer Placeholder 7"/>
          <p:cNvSpPr>
            <a:spLocks noGrp="1"/>
          </p:cNvSpPr>
          <p:nvPr>
            <p:ph type="ftr" sz="quarter" idx="11"/>
          </p:nvPr>
        </p:nvSpPr>
        <p:spPr/>
        <p:txBody>
          <a:bodyPr/>
          <a:lstStyle/>
          <a:p>
            <a:endParaRPr lang="de-CH"/>
          </a:p>
        </p:txBody>
      </p:sp>
      <p:sp>
        <p:nvSpPr>
          <p:cNvPr id="9" name="Slide Number Placeholder 8"/>
          <p:cNvSpPr>
            <a:spLocks noGrp="1"/>
          </p:cNvSpPr>
          <p:nvPr>
            <p:ph type="sldNum" sz="quarter" idx="12"/>
          </p:nvPr>
        </p:nvSpPr>
        <p:spPr/>
        <p:txBody>
          <a:bodyPr/>
          <a:lstStyle/>
          <a:p>
            <a:fld id="{DE90B2D4-EDBF-4F81-AC86-87337AD7155D}" type="slidenum">
              <a:rPr lang="de-CH" smtClean="0"/>
              <a:t>‹Nr.›</a:t>
            </a:fld>
            <a:endParaRPr lang="de-CH"/>
          </a:p>
        </p:txBody>
      </p:sp>
    </p:spTree>
    <p:extLst>
      <p:ext uri="{BB962C8B-B14F-4D97-AF65-F5344CB8AC3E}">
        <p14:creationId xmlns:p14="http://schemas.microsoft.com/office/powerpoint/2010/main" val="610029389"/>
      </p:ext>
    </p:extLst>
  </p:cSld>
  <p:clrMapOvr>
    <a:masterClrMapping/>
  </p:clrMapOvr>
  <p:extLst mod="1">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Date Placeholder 2"/>
          <p:cNvSpPr>
            <a:spLocks noGrp="1"/>
          </p:cNvSpPr>
          <p:nvPr>
            <p:ph type="dt" sz="half" idx="10"/>
          </p:nvPr>
        </p:nvSpPr>
        <p:spPr/>
        <p:txBody>
          <a:bodyPr/>
          <a:lstStyle/>
          <a:p>
            <a:fld id="{A3DF91FF-5CF3-4A04-B1CA-44E1BF489F68}" type="datetimeFigureOut">
              <a:rPr lang="de-CH" smtClean="0"/>
              <a:t>08.05.2018</a:t>
            </a:fld>
            <a:endParaRPr lang="de-CH"/>
          </a:p>
        </p:txBody>
      </p:sp>
      <p:sp>
        <p:nvSpPr>
          <p:cNvPr id="4" name="Footer Placeholder 3"/>
          <p:cNvSpPr>
            <a:spLocks noGrp="1"/>
          </p:cNvSpPr>
          <p:nvPr>
            <p:ph type="ftr" sz="quarter" idx="11"/>
          </p:nvPr>
        </p:nvSpPr>
        <p:spPr/>
        <p:txBody>
          <a:bodyPr/>
          <a:lstStyle/>
          <a:p>
            <a:endParaRPr lang="de-CH"/>
          </a:p>
        </p:txBody>
      </p:sp>
      <p:sp>
        <p:nvSpPr>
          <p:cNvPr id="5" name="Slide Number Placeholder 4"/>
          <p:cNvSpPr>
            <a:spLocks noGrp="1"/>
          </p:cNvSpPr>
          <p:nvPr>
            <p:ph type="sldNum" sz="quarter" idx="12"/>
          </p:nvPr>
        </p:nvSpPr>
        <p:spPr/>
        <p:txBody>
          <a:bodyPr/>
          <a:lstStyle/>
          <a:p>
            <a:fld id="{DE90B2D4-EDBF-4F81-AC86-87337AD7155D}" type="slidenum">
              <a:rPr lang="de-CH" smtClean="0"/>
              <a:t>‹Nr.›</a:t>
            </a:fld>
            <a:endParaRPr lang="de-CH"/>
          </a:p>
        </p:txBody>
      </p:sp>
    </p:spTree>
    <p:extLst>
      <p:ext uri="{BB962C8B-B14F-4D97-AF65-F5344CB8AC3E}">
        <p14:creationId xmlns:p14="http://schemas.microsoft.com/office/powerpoint/2010/main" val="3950021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3DF91FF-5CF3-4A04-B1CA-44E1BF489F68}" type="datetimeFigureOut">
              <a:rPr lang="de-CH" smtClean="0"/>
              <a:t>08.05.2018</a:t>
            </a:fld>
            <a:endParaRPr lang="de-CH"/>
          </a:p>
        </p:txBody>
      </p:sp>
      <p:sp>
        <p:nvSpPr>
          <p:cNvPr id="3" name="Footer Placeholder 2"/>
          <p:cNvSpPr>
            <a:spLocks noGrp="1"/>
          </p:cNvSpPr>
          <p:nvPr>
            <p:ph type="ftr" sz="quarter" idx="11"/>
          </p:nvPr>
        </p:nvSpPr>
        <p:spPr/>
        <p:txBody>
          <a:bodyPr/>
          <a:lstStyle/>
          <a:p>
            <a:endParaRPr lang="de-CH"/>
          </a:p>
        </p:txBody>
      </p:sp>
      <p:sp>
        <p:nvSpPr>
          <p:cNvPr id="4" name="Slide Number Placeholder 3"/>
          <p:cNvSpPr>
            <a:spLocks noGrp="1"/>
          </p:cNvSpPr>
          <p:nvPr>
            <p:ph type="sldNum" sz="quarter" idx="12"/>
          </p:nvPr>
        </p:nvSpPr>
        <p:spPr/>
        <p:txBody>
          <a:bodyPr/>
          <a:lstStyle/>
          <a:p>
            <a:fld id="{DE90B2D4-EDBF-4F81-AC86-87337AD7155D}" type="slidenum">
              <a:rPr lang="de-CH" smtClean="0"/>
              <a:t>‹Nr.›</a:t>
            </a:fld>
            <a:endParaRPr lang="de-CH"/>
          </a:p>
        </p:txBody>
      </p:sp>
    </p:spTree>
    <p:extLst>
      <p:ext uri="{BB962C8B-B14F-4D97-AF65-F5344CB8AC3E}">
        <p14:creationId xmlns:p14="http://schemas.microsoft.com/office/powerpoint/2010/main" val="3242559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Tx" preserve="1">
  <p:cSld name="Inhalt mit Überschrift">
    <p:spTree>
      <p:nvGrpSpPr>
        <p:cNvPr id="1" name=""/>
        <p:cNvGrpSpPr/>
        <p:nvPr/>
      </p:nvGrpSpPr>
      <p:grpSpPr>
        <a:xfrm>
          <a:off x="0" y="0"/>
          <a:ext cx="0" cy="0"/>
          <a:chOff x="0" y="0"/>
          <a:chExt cx="0" cy="0"/>
        </a:xfrm>
      </p:grpSpPr>
      <p:sp>
        <p:nvSpPr>
          <p:cNvPr id="17" name="Freeform 11" title="right scallop background shape"/>
          <p:cNvSpPr/>
          <p:nvPr/>
        </p:nvSpPr>
        <p:spPr bwMode="auto">
          <a:xfrm>
            <a:off x="5542359" y="0"/>
            <a:ext cx="3601641"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6253414" y="457200"/>
            <a:ext cx="2319086" cy="1196671"/>
          </a:xfrm>
        </p:spPr>
        <p:txBody>
          <a:bodyPr anchor="b">
            <a:normAutofit/>
          </a:bodyPr>
          <a:lstStyle>
            <a:lvl1pPr>
              <a:lnSpc>
                <a:spcPct val="100000"/>
              </a:lnSpc>
              <a:defRPr sz="1800" b="1" i="0" cap="all" spc="225" baseline="0">
                <a:solidFill>
                  <a:schemeClr val="accent1"/>
                </a:solidFill>
                <a:latin typeface="+mn-lt"/>
              </a:defRPr>
            </a:lvl1pPr>
          </a:lstStyle>
          <a:p>
            <a:r>
              <a:rPr lang="de-DE" smtClean="0"/>
              <a:t>Titelmasterformat durch Klicken bearbeiten</a:t>
            </a:r>
            <a:endParaRPr lang="en-US" dirty="0"/>
          </a:p>
        </p:txBody>
      </p:sp>
      <p:sp>
        <p:nvSpPr>
          <p:cNvPr id="3" name="Content Placeholder 2"/>
          <p:cNvSpPr>
            <a:spLocks noGrp="1"/>
          </p:cNvSpPr>
          <p:nvPr>
            <p:ph idx="1"/>
          </p:nvPr>
        </p:nvSpPr>
        <p:spPr>
          <a:xfrm>
            <a:off x="573788" y="920377"/>
            <a:ext cx="4618814" cy="498512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Text Placeholder 3"/>
          <p:cNvSpPr>
            <a:spLocks noGrp="1"/>
          </p:cNvSpPr>
          <p:nvPr>
            <p:ph type="body" sz="half" idx="2"/>
          </p:nvPr>
        </p:nvSpPr>
        <p:spPr>
          <a:xfrm>
            <a:off x="6253414" y="1741336"/>
            <a:ext cx="2319086" cy="4164164"/>
          </a:xfrm>
        </p:spPr>
        <p:txBody>
          <a:bodyPr>
            <a:normAutofit/>
          </a:bodyPr>
          <a:lstStyle>
            <a:lvl1pPr marL="0" indent="0">
              <a:lnSpc>
                <a:spcPct val="110000"/>
              </a:lnSpc>
              <a:spcBef>
                <a:spcPts val="1200"/>
              </a:spcBef>
              <a:buNone/>
              <a:defRPr sz="1400" baseline="0">
                <a:solidFill>
                  <a:schemeClr val="bg2"/>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de-DE" smtClean="0"/>
              <a:t>Formatvorlagen des Textmasters bearbeiten</a:t>
            </a:r>
          </a:p>
        </p:txBody>
      </p:sp>
      <p:sp>
        <p:nvSpPr>
          <p:cNvPr id="5" name="Date Placeholder 4"/>
          <p:cNvSpPr>
            <a:spLocks noGrp="1"/>
          </p:cNvSpPr>
          <p:nvPr>
            <p:ph type="dt" sz="half" idx="10"/>
          </p:nvPr>
        </p:nvSpPr>
        <p:spPr>
          <a:xfrm>
            <a:off x="573789" y="6375679"/>
            <a:ext cx="925016" cy="348462"/>
          </a:xfrm>
        </p:spPr>
        <p:txBody>
          <a:bodyPr/>
          <a:lstStyle/>
          <a:p>
            <a:fld id="{A3DF91FF-5CF3-4A04-B1CA-44E1BF489F68}" type="datetimeFigureOut">
              <a:rPr lang="de-CH" smtClean="0"/>
              <a:t>08.05.2018</a:t>
            </a:fld>
            <a:endParaRPr lang="de-CH"/>
          </a:p>
        </p:txBody>
      </p:sp>
      <p:sp>
        <p:nvSpPr>
          <p:cNvPr id="6" name="Footer Placeholder 5"/>
          <p:cNvSpPr>
            <a:spLocks noGrp="1"/>
          </p:cNvSpPr>
          <p:nvPr>
            <p:ph type="ftr" sz="quarter" idx="11"/>
          </p:nvPr>
        </p:nvSpPr>
        <p:spPr>
          <a:xfrm>
            <a:off x="1577716" y="6375679"/>
            <a:ext cx="2611634" cy="345796"/>
          </a:xfrm>
        </p:spPr>
        <p:txBody>
          <a:bodyPr/>
          <a:lstStyle/>
          <a:p>
            <a:endParaRPr lang="de-CH"/>
          </a:p>
        </p:txBody>
      </p:sp>
      <p:sp>
        <p:nvSpPr>
          <p:cNvPr id="7" name="Slide Number Placeholder 6"/>
          <p:cNvSpPr>
            <a:spLocks noGrp="1"/>
          </p:cNvSpPr>
          <p:nvPr>
            <p:ph type="sldNum" sz="quarter" idx="12"/>
          </p:nvPr>
        </p:nvSpPr>
        <p:spPr>
          <a:xfrm>
            <a:off x="4268261" y="6375679"/>
            <a:ext cx="924342" cy="345796"/>
          </a:xfrm>
        </p:spPr>
        <p:txBody>
          <a:bodyPr/>
          <a:lstStyle/>
          <a:p>
            <a:fld id="{DE90B2D4-EDBF-4F81-AC86-87337AD7155D}" type="slidenum">
              <a:rPr lang="de-CH" smtClean="0"/>
              <a:t>‹Nr.›</a:t>
            </a:fld>
            <a:endParaRPr lang="de-CH"/>
          </a:p>
        </p:txBody>
      </p:sp>
      <p:sp>
        <p:nvSpPr>
          <p:cNvPr id="8" name="Rectangle 7"/>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title="left edge border"/>
          <p:cNvSpPr/>
          <p:nvPr/>
        </p:nvSpPr>
        <p:spPr>
          <a:xfrm>
            <a:off x="0"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12917400"/>
      </p:ext>
    </p:extLst>
  </p:cSld>
  <p:clrMapOvr>
    <a:masterClrMapping/>
  </p:clrMapOvr>
  <p:extLst mod="1">
    <p:ext uri="{DCECCB84-F9BA-43D5-87BE-67443E8EF086}">
      <p15:sldGuideLst xmlns:p15="http://schemas.microsoft.com/office/powerpoint/2012/main">
        <p15:guide id="1" orient="horz" pos="696"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38758" y="382385"/>
            <a:ext cx="7633742" cy="1492132"/>
          </a:xfrm>
          <a:prstGeom prst="rect">
            <a:avLst/>
          </a:prstGeom>
        </p:spPr>
        <p:txBody>
          <a:bodyPr vert="horz" lIns="91440" tIns="45720" rIns="91440" bIns="45720" rtlCol="0" anchor="t">
            <a:normAutofit/>
          </a:bodyPr>
          <a:lstStyle/>
          <a:p>
            <a:r>
              <a:rPr lang="de-DE" smtClean="0"/>
              <a:t>Titelmasterformat durch Klicken bearbeiten</a:t>
            </a:r>
            <a:endParaRPr lang="en-US" dirty="0"/>
          </a:p>
        </p:txBody>
      </p:sp>
      <p:sp>
        <p:nvSpPr>
          <p:cNvPr id="3" name="Text Placeholder 2"/>
          <p:cNvSpPr>
            <a:spLocks noGrp="1"/>
          </p:cNvSpPr>
          <p:nvPr>
            <p:ph type="body" idx="1"/>
          </p:nvPr>
        </p:nvSpPr>
        <p:spPr>
          <a:xfrm>
            <a:off x="938758" y="2286002"/>
            <a:ext cx="7633742" cy="3593591"/>
          </a:xfrm>
          <a:prstGeom prst="rect">
            <a:avLst/>
          </a:prstGeom>
        </p:spPr>
        <p:txBody>
          <a:bodyPr vert="horz" lIns="91440" tIns="45720" rIns="91440" bIns="45720" rtlCol="0">
            <a:normAutofit/>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938758" y="6375679"/>
            <a:ext cx="1747292" cy="348462"/>
          </a:xfrm>
          <a:prstGeom prst="rect">
            <a:avLst/>
          </a:prstGeom>
        </p:spPr>
        <p:txBody>
          <a:bodyPr vert="horz" lIns="91440" tIns="45720" rIns="91440" bIns="45720" rtlCol="0" anchor="ctr"/>
          <a:lstStyle>
            <a:lvl1pPr algn="l">
              <a:defRPr sz="1000">
                <a:solidFill>
                  <a:schemeClr val="tx1">
                    <a:lumMod val="65000"/>
                    <a:lumOff val="35000"/>
                  </a:schemeClr>
                </a:solidFill>
              </a:defRPr>
            </a:lvl1pPr>
          </a:lstStyle>
          <a:p>
            <a:fld id="{A3DF91FF-5CF3-4A04-B1CA-44E1BF489F68}" type="datetimeFigureOut">
              <a:rPr lang="de-CH" smtClean="0"/>
              <a:t>08.05.2018</a:t>
            </a:fld>
            <a:endParaRPr lang="de-CH"/>
          </a:p>
        </p:txBody>
      </p:sp>
      <p:sp>
        <p:nvSpPr>
          <p:cNvPr id="5" name="Footer Placeholder 4"/>
          <p:cNvSpPr>
            <a:spLocks noGrp="1"/>
          </p:cNvSpPr>
          <p:nvPr>
            <p:ph type="ftr" sz="quarter" idx="3"/>
          </p:nvPr>
        </p:nvSpPr>
        <p:spPr>
          <a:xfrm>
            <a:off x="3028950" y="6375679"/>
            <a:ext cx="3086100" cy="345796"/>
          </a:xfrm>
          <a:prstGeom prst="rect">
            <a:avLst/>
          </a:prstGeom>
        </p:spPr>
        <p:txBody>
          <a:bodyPr vert="horz" lIns="91440" tIns="45720" rIns="91440" bIns="45720" rtlCol="0" anchor="ctr"/>
          <a:lstStyle>
            <a:lvl1pPr algn="ctr">
              <a:defRPr sz="1000">
                <a:solidFill>
                  <a:schemeClr val="tx1">
                    <a:lumMod val="65000"/>
                    <a:lumOff val="35000"/>
                  </a:schemeClr>
                </a:solidFill>
              </a:defRPr>
            </a:lvl1pPr>
          </a:lstStyle>
          <a:p>
            <a:endParaRPr lang="de-CH"/>
          </a:p>
        </p:txBody>
      </p:sp>
      <p:sp>
        <p:nvSpPr>
          <p:cNvPr id="6" name="Slide Number Placeholder 5"/>
          <p:cNvSpPr>
            <a:spLocks noGrp="1"/>
          </p:cNvSpPr>
          <p:nvPr>
            <p:ph type="sldNum" sz="quarter" idx="4"/>
          </p:nvPr>
        </p:nvSpPr>
        <p:spPr>
          <a:xfrm>
            <a:off x="6457951" y="6375679"/>
            <a:ext cx="2114549" cy="345796"/>
          </a:xfrm>
          <a:prstGeom prst="rect">
            <a:avLst/>
          </a:prstGeom>
        </p:spPr>
        <p:txBody>
          <a:bodyPr vert="horz" lIns="91440" tIns="45720" rIns="91440" bIns="45720" rtlCol="0" anchor="ctr"/>
          <a:lstStyle>
            <a:lvl1pPr algn="r">
              <a:defRPr sz="1000">
                <a:solidFill>
                  <a:schemeClr val="tx1">
                    <a:lumMod val="65000"/>
                    <a:lumOff val="35000"/>
                  </a:schemeClr>
                </a:solidFill>
              </a:defRPr>
            </a:lvl1pPr>
          </a:lstStyle>
          <a:p>
            <a:fld id="{DE90B2D4-EDBF-4F81-AC86-87337AD7155D}" type="slidenum">
              <a:rPr lang="de-CH" smtClean="0"/>
              <a:t>‹Nr.›</a:t>
            </a:fld>
            <a:endParaRPr lang="de-CH"/>
          </a:p>
        </p:txBody>
      </p:sp>
      <p:sp>
        <p:nvSpPr>
          <p:cNvPr id="12" name="Rectangle 11"/>
          <p:cNvSpPr/>
          <p:nvPr/>
        </p:nvSpPr>
        <p:spPr>
          <a:xfrm>
            <a:off x="8931402"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title="right edge border"/>
          <p:cNvSpPr/>
          <p:nvPr/>
        </p:nvSpPr>
        <p:spPr>
          <a:xfrm>
            <a:off x="8931402" y="0"/>
            <a:ext cx="21259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Freeform 5"/>
          <p:cNvSpPr/>
          <p:nvPr/>
        </p:nvSpPr>
        <p:spPr bwMode="auto">
          <a:xfrm>
            <a:off x="1" y="0"/>
            <a:ext cx="679090" cy="6858000"/>
          </a:xfrm>
          <a:custGeom>
            <a:avLst/>
            <a:gdLst/>
            <a:ahLst/>
            <a:cxnLst/>
            <a:rect l="0" t="0" r="r" b="b"/>
            <a:pathLst>
              <a:path w="211" h="2160">
                <a:moveTo>
                  <a:pt x="155" y="1728"/>
                </a:moveTo>
                <a:cubicBezTo>
                  <a:pt x="155" y="1620"/>
                  <a:pt x="211" y="1620"/>
                  <a:pt x="211" y="1512"/>
                </a:cubicBezTo>
                <a:cubicBezTo>
                  <a:pt x="211" y="1404"/>
                  <a:pt x="155" y="1404"/>
                  <a:pt x="155" y="1296"/>
                </a:cubicBezTo>
                <a:cubicBezTo>
                  <a:pt x="155" y="1188"/>
                  <a:pt x="211" y="1188"/>
                  <a:pt x="211" y="1080"/>
                </a:cubicBezTo>
                <a:cubicBezTo>
                  <a:pt x="211" y="972"/>
                  <a:pt x="155" y="972"/>
                  <a:pt x="155" y="864"/>
                </a:cubicBezTo>
                <a:cubicBezTo>
                  <a:pt x="155" y="756"/>
                  <a:pt x="211" y="756"/>
                  <a:pt x="211" y="648"/>
                </a:cubicBezTo>
                <a:cubicBezTo>
                  <a:pt x="211" y="540"/>
                  <a:pt x="155" y="540"/>
                  <a:pt x="155" y="432"/>
                </a:cubicBezTo>
                <a:cubicBezTo>
                  <a:pt x="155" y="324"/>
                  <a:pt x="211" y="324"/>
                  <a:pt x="211" y="216"/>
                </a:cubicBezTo>
                <a:cubicBezTo>
                  <a:pt x="211" y="108"/>
                  <a:pt x="155" y="108"/>
                  <a:pt x="155" y="0"/>
                </a:cubicBezTo>
                <a:cubicBezTo>
                  <a:pt x="0" y="0"/>
                  <a:pt x="0" y="0"/>
                  <a:pt x="0" y="0"/>
                </a:cubicBezTo>
                <a:cubicBezTo>
                  <a:pt x="0" y="2160"/>
                  <a:pt x="0" y="2160"/>
                  <a:pt x="0" y="2160"/>
                </a:cubicBezTo>
                <a:cubicBezTo>
                  <a:pt x="155" y="2160"/>
                  <a:pt x="155" y="2160"/>
                  <a:pt x="155" y="2160"/>
                </a:cubicBezTo>
                <a:cubicBezTo>
                  <a:pt x="155" y="2052"/>
                  <a:pt x="211" y="2052"/>
                  <a:pt x="211" y="1944"/>
                </a:cubicBezTo>
                <a:cubicBezTo>
                  <a:pt x="211" y="1836"/>
                  <a:pt x="155" y="1836"/>
                  <a:pt x="155" y="1728"/>
                </a:cubicBezTo>
                <a:close/>
              </a:path>
            </a:pathLst>
          </a:custGeom>
          <a:solidFill>
            <a:schemeClr val="tx2"/>
          </a:solidFill>
          <a:ln>
            <a:noFill/>
          </a:ln>
        </p:spPr>
      </p:sp>
    </p:spTree>
    <p:extLst>
      <p:ext uri="{BB962C8B-B14F-4D97-AF65-F5344CB8AC3E}">
        <p14:creationId xmlns:p14="http://schemas.microsoft.com/office/powerpoint/2010/main" val="2970289147"/>
      </p:ext>
    </p:extLst>
  </p:cSld>
  <p:clrMap bg1="lt1" tx1="dk1" bg2="lt2" tx2="dk2" accent1="accent1" accent2="accent2" accent3="accent3" accent4="accent4" accent5="accent5" accent6="accent6" hlink="hlink" folHlink="folHlink"/>
  <p:sldLayoutIdLst>
    <p:sldLayoutId id="2147483687" r:id="rId1"/>
    <p:sldLayoutId id="2147483698"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85" r:id="rId13"/>
  </p:sldLayoutIdLst>
  <p:timing>
    <p:tnLst>
      <p:par>
        <p:cTn id="1" dur="indefinite" restart="never" nodeType="tmRoot"/>
      </p:par>
    </p:tnLst>
  </p:timing>
  <p:txStyles>
    <p:titleStyle>
      <a:lvl1pPr algn="l" defTabSz="685800" rtl="0" eaLnBrk="1" latinLnBrk="0" hangingPunct="1">
        <a:lnSpc>
          <a:spcPct val="90000"/>
        </a:lnSpc>
        <a:spcBef>
          <a:spcPct val="0"/>
        </a:spcBef>
        <a:buNone/>
        <a:defRPr sz="5100" kern="1200" cap="all" spc="150" baseline="0">
          <a:solidFill>
            <a:schemeClr val="tx2"/>
          </a:solidFill>
          <a:latin typeface="+mj-lt"/>
          <a:ea typeface="+mj-ea"/>
          <a:cs typeface="+mj-cs"/>
        </a:defRPr>
      </a:lvl1pPr>
    </p:titleStyle>
    <p:bodyStyle>
      <a:lvl1pPr marL="228600" indent="-228600" algn="l" defTabSz="6858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6858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6858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6858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6858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6858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6858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6858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6858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8" pos="594" userDrawn="1">
          <p15:clr>
            <a:srgbClr val="F26B43"/>
          </p15:clr>
        </p15:guide>
        <p15:guide id="9" pos="5400" userDrawn="1">
          <p15:clr>
            <a:srgbClr val="F26B43"/>
          </p15:clr>
        </p15:guide>
        <p15:guide id="10" orient="horz" pos="4008" userDrawn="1">
          <p15:clr>
            <a:srgbClr val="F26B43"/>
          </p15:clr>
        </p15:guide>
        <p15:guide id="11" orient="horz" pos="1440" userDrawn="1">
          <p15:clr>
            <a:srgbClr val="F26B43"/>
          </p15:clr>
        </p15:guide>
        <p15:guide id="12" orient="horz" pos="3720" userDrawn="1">
          <p15:clr>
            <a:srgbClr val="F26B43"/>
          </p15:clr>
        </p15:guide>
        <p15:guide id="13" orient="horz" pos="2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231493" y="1098388"/>
            <a:ext cx="8414795" cy="4394988"/>
          </a:xfrm>
        </p:spPr>
        <p:txBody>
          <a:bodyPr/>
          <a:lstStyle/>
          <a:p>
            <a:r>
              <a:rPr lang="de-CH" sz="5400" dirty="0" err="1"/>
              <a:t>Zurich</a:t>
            </a:r>
            <a:r>
              <a:rPr lang="de-CH" sz="5400" dirty="0"/>
              <a:t> Real Estate APP</a:t>
            </a:r>
          </a:p>
        </p:txBody>
      </p:sp>
      <p:sp>
        <p:nvSpPr>
          <p:cNvPr id="3" name="Untertitel 2"/>
          <p:cNvSpPr>
            <a:spLocks noGrp="1"/>
          </p:cNvSpPr>
          <p:nvPr>
            <p:ph type="subTitle" idx="1"/>
          </p:nvPr>
        </p:nvSpPr>
        <p:spPr>
          <a:xfrm>
            <a:off x="1018572" y="5979197"/>
            <a:ext cx="7083706" cy="742279"/>
          </a:xfrm>
        </p:spPr>
        <p:txBody>
          <a:bodyPr>
            <a:normAutofit/>
          </a:bodyPr>
          <a:lstStyle/>
          <a:p>
            <a:r>
              <a:rPr lang="en-US" dirty="0" smtClean="0"/>
              <a:t>Max </a:t>
            </a:r>
            <a:r>
              <a:rPr lang="en-US" dirty="0" err="1" smtClean="0"/>
              <a:t>Grütter</a:t>
            </a:r>
            <a:endParaRPr lang="en-US" dirty="0" smtClean="0"/>
          </a:p>
          <a:p>
            <a:r>
              <a:rPr lang="en-US" dirty="0" smtClean="0"/>
              <a:t>Statistical Office of the Canton of Zurich</a:t>
            </a:r>
          </a:p>
        </p:txBody>
      </p:sp>
      <p:sp>
        <p:nvSpPr>
          <p:cNvPr id="4" name="Untertitel 2"/>
          <p:cNvSpPr txBox="1">
            <a:spLocks/>
          </p:cNvSpPr>
          <p:nvPr/>
        </p:nvSpPr>
        <p:spPr>
          <a:xfrm>
            <a:off x="360366" y="3802465"/>
            <a:ext cx="8376052" cy="742279"/>
          </a:xfrm>
          <a:prstGeom prst="rect">
            <a:avLst/>
          </a:prstGeom>
        </p:spPr>
        <p:txBody>
          <a:bodyPr vert="horz" lIns="91440" tIns="45720" rIns="91440" bIns="45720" rtlCol="0" anchor="t">
            <a:normAutofit/>
          </a:bodyPr>
          <a:lstStyle>
            <a:lvl1pPr marL="0" indent="0" algn="ctr" defTabSz="914400" rtl="0" eaLnBrk="1" latinLnBrk="0" hangingPunct="1">
              <a:lnSpc>
                <a:spcPct val="100000"/>
              </a:lnSpc>
              <a:spcBef>
                <a:spcPts val="700"/>
              </a:spcBef>
              <a:buClr>
                <a:schemeClr val="tx2"/>
              </a:buClr>
              <a:buFont typeface="Arial" panose="020B0604020202020204" pitchFamily="34" charset="0"/>
              <a:buNone/>
              <a:defRPr sz="2000" b="1" i="0" kern="1200" cap="all" spc="400" baseline="0">
                <a:solidFill>
                  <a:schemeClr val="tx2"/>
                </a:solidFill>
                <a:latin typeface="+mn-lt"/>
                <a:ea typeface="+mn-ea"/>
                <a:cs typeface="+mn-cs"/>
              </a:defRPr>
            </a:lvl1pPr>
            <a:lvl2pPr marL="457200" indent="0" algn="ctr" defTabSz="914400" rtl="0" eaLnBrk="1" latinLnBrk="0" hangingPunct="1">
              <a:lnSpc>
                <a:spcPct val="110000"/>
              </a:lnSpc>
              <a:spcBef>
                <a:spcPts val="700"/>
              </a:spcBef>
              <a:buClr>
                <a:schemeClr val="tx2"/>
              </a:buClr>
              <a:buFont typeface="Gill Sans MT" panose="020B0502020104020203" pitchFamily="34" charset="0"/>
              <a:buNone/>
              <a:defRPr sz="2000" kern="1200">
                <a:solidFill>
                  <a:schemeClr val="tx1">
                    <a:lumMod val="65000"/>
                    <a:lumOff val="35000"/>
                  </a:schemeClr>
                </a:solidFill>
                <a:latin typeface="+mn-lt"/>
                <a:ea typeface="+mn-ea"/>
                <a:cs typeface="+mn-cs"/>
              </a:defRPr>
            </a:lvl2pPr>
            <a:lvl3pPr marL="914400" indent="0" algn="ctr" defTabSz="914400" rtl="0" eaLnBrk="1" latinLnBrk="0" hangingPunct="1">
              <a:lnSpc>
                <a:spcPct val="110000"/>
              </a:lnSpc>
              <a:spcBef>
                <a:spcPts val="700"/>
              </a:spcBef>
              <a:buClr>
                <a:schemeClr val="tx2"/>
              </a:buClr>
              <a:buFont typeface="Arial" panose="020B0604020202020204" pitchFamily="34" charset="0"/>
              <a:buNone/>
              <a:defRPr sz="1800" kern="1200">
                <a:solidFill>
                  <a:schemeClr val="tx1">
                    <a:lumMod val="65000"/>
                    <a:lumOff val="35000"/>
                  </a:schemeClr>
                </a:solidFill>
                <a:latin typeface="+mn-lt"/>
                <a:ea typeface="+mn-ea"/>
                <a:cs typeface="+mn-cs"/>
              </a:defRPr>
            </a:lvl3pPr>
            <a:lvl4pPr marL="1371600" indent="0" algn="ctr" defTabSz="914400" rtl="0" eaLnBrk="1" latinLnBrk="0" hangingPunct="1">
              <a:lnSpc>
                <a:spcPct val="110000"/>
              </a:lnSpc>
              <a:spcBef>
                <a:spcPts val="700"/>
              </a:spcBef>
              <a:buClr>
                <a:schemeClr val="tx2"/>
              </a:buClr>
              <a:buFont typeface="Gill Sans MT" panose="020B0502020104020203" pitchFamily="34" charset="0"/>
              <a:buNone/>
              <a:defRPr sz="1600" kern="1200">
                <a:solidFill>
                  <a:schemeClr val="tx1">
                    <a:lumMod val="65000"/>
                    <a:lumOff val="35000"/>
                  </a:schemeClr>
                </a:solidFill>
                <a:latin typeface="+mn-lt"/>
                <a:ea typeface="+mn-ea"/>
                <a:cs typeface="+mn-cs"/>
              </a:defRPr>
            </a:lvl4pPr>
            <a:lvl5pPr marL="1828800" indent="0" algn="ctr" defTabSz="914400" rtl="0" eaLnBrk="1" latinLnBrk="0" hangingPunct="1">
              <a:lnSpc>
                <a:spcPct val="110000"/>
              </a:lnSpc>
              <a:spcBef>
                <a:spcPts val="700"/>
              </a:spcBef>
              <a:buClr>
                <a:schemeClr val="tx2"/>
              </a:buClr>
              <a:buFont typeface="Arial" panose="020B0604020202020204" pitchFamily="34" charset="0"/>
              <a:buNone/>
              <a:defRPr sz="1600" kern="1200">
                <a:solidFill>
                  <a:schemeClr val="tx1">
                    <a:lumMod val="65000"/>
                    <a:lumOff val="35000"/>
                  </a:schemeClr>
                </a:solidFill>
                <a:latin typeface="+mn-lt"/>
                <a:ea typeface="+mn-ea"/>
                <a:cs typeface="+mn-cs"/>
              </a:defRPr>
            </a:lvl5pPr>
            <a:lvl6pPr marL="2286000" indent="0" algn="ctr" defTabSz="914400" rtl="0" eaLnBrk="1" latinLnBrk="0" hangingPunct="1">
              <a:lnSpc>
                <a:spcPct val="110000"/>
              </a:lnSpc>
              <a:spcBef>
                <a:spcPts val="700"/>
              </a:spcBef>
              <a:buClr>
                <a:schemeClr val="tx2"/>
              </a:buClr>
              <a:buFont typeface="Gill Sans MT" panose="020B0502020104020203" pitchFamily="34" charset="0"/>
              <a:buNone/>
              <a:defRPr sz="1600" kern="1200">
                <a:solidFill>
                  <a:schemeClr val="tx1">
                    <a:lumMod val="65000"/>
                    <a:lumOff val="35000"/>
                  </a:schemeClr>
                </a:solidFill>
                <a:latin typeface="+mn-lt"/>
                <a:ea typeface="+mn-ea"/>
                <a:cs typeface="+mn-cs"/>
              </a:defRPr>
            </a:lvl6pPr>
            <a:lvl7pPr marL="2743200" indent="0" algn="ctr" defTabSz="914400" rtl="0" eaLnBrk="1" latinLnBrk="0" hangingPunct="1">
              <a:lnSpc>
                <a:spcPct val="110000"/>
              </a:lnSpc>
              <a:spcBef>
                <a:spcPts val="700"/>
              </a:spcBef>
              <a:buClr>
                <a:schemeClr val="tx2"/>
              </a:buClr>
              <a:buFont typeface="Arial" panose="020B0604020202020204" pitchFamily="34" charset="0"/>
              <a:buNone/>
              <a:defRPr sz="1600" kern="1200">
                <a:solidFill>
                  <a:schemeClr val="tx1">
                    <a:lumMod val="65000"/>
                    <a:lumOff val="35000"/>
                  </a:schemeClr>
                </a:solidFill>
                <a:latin typeface="+mn-lt"/>
                <a:ea typeface="+mn-ea"/>
                <a:cs typeface="+mn-cs"/>
              </a:defRPr>
            </a:lvl7pPr>
            <a:lvl8pPr marL="3200400" indent="0" algn="ctr" defTabSz="914400" rtl="0" eaLnBrk="1" latinLnBrk="0" hangingPunct="1">
              <a:lnSpc>
                <a:spcPct val="110000"/>
              </a:lnSpc>
              <a:spcBef>
                <a:spcPts val="700"/>
              </a:spcBef>
              <a:buClr>
                <a:schemeClr val="tx2"/>
              </a:buClr>
              <a:buFont typeface="Gill Sans MT" panose="020B0502020104020203" pitchFamily="34" charset="0"/>
              <a:buNone/>
              <a:defRPr sz="1600" kern="1200" baseline="0">
                <a:solidFill>
                  <a:schemeClr val="tx1">
                    <a:lumMod val="65000"/>
                    <a:lumOff val="35000"/>
                  </a:schemeClr>
                </a:solidFill>
                <a:latin typeface="+mn-lt"/>
                <a:ea typeface="+mn-ea"/>
                <a:cs typeface="+mn-cs"/>
              </a:defRPr>
            </a:lvl8pPr>
            <a:lvl9pPr marL="3657600" indent="0" algn="ctr" defTabSz="914400" rtl="0" eaLnBrk="1" latinLnBrk="0" hangingPunct="1">
              <a:lnSpc>
                <a:spcPct val="110000"/>
              </a:lnSpc>
              <a:spcBef>
                <a:spcPts val="700"/>
              </a:spcBef>
              <a:buClr>
                <a:schemeClr val="tx2"/>
              </a:buClr>
              <a:buFont typeface="Arial" panose="020B0604020202020204" pitchFamily="34" charset="0"/>
              <a:buNone/>
              <a:defRPr sz="1600" kern="1200" baseline="0">
                <a:solidFill>
                  <a:schemeClr val="tx1">
                    <a:lumMod val="65000"/>
                    <a:lumOff val="35000"/>
                  </a:schemeClr>
                </a:solidFill>
                <a:latin typeface="+mn-lt"/>
                <a:ea typeface="+mn-ea"/>
                <a:cs typeface="+mn-cs"/>
              </a:defRPr>
            </a:lvl9pPr>
          </a:lstStyle>
          <a:p>
            <a:r>
              <a:rPr lang="en-US" dirty="0"/>
              <a:t>A shiny App for the Zurich real estate market</a:t>
            </a:r>
          </a:p>
        </p:txBody>
      </p:sp>
      <p:sp>
        <p:nvSpPr>
          <p:cNvPr id="5" name="Untertitel 2"/>
          <p:cNvSpPr txBox="1">
            <a:spLocks/>
          </p:cNvSpPr>
          <p:nvPr/>
        </p:nvSpPr>
        <p:spPr>
          <a:xfrm rot="16200000">
            <a:off x="5548912" y="3126388"/>
            <a:ext cx="6721476" cy="468700"/>
          </a:xfrm>
          <a:prstGeom prst="rect">
            <a:avLst/>
          </a:prstGeom>
        </p:spPr>
        <p:txBody>
          <a:bodyPr vert="horz" lIns="91440" tIns="45720" rIns="91440" bIns="45720" rtlCol="0" anchor="t">
            <a:normAutofit/>
          </a:bodyPr>
          <a:lstStyle>
            <a:lvl1pPr marL="0" indent="0" algn="ctr" defTabSz="914400" rtl="0" eaLnBrk="1" latinLnBrk="0" hangingPunct="1">
              <a:lnSpc>
                <a:spcPct val="100000"/>
              </a:lnSpc>
              <a:spcBef>
                <a:spcPts val="700"/>
              </a:spcBef>
              <a:buClr>
                <a:schemeClr val="tx2"/>
              </a:buClr>
              <a:buFont typeface="Arial" panose="020B0604020202020204" pitchFamily="34" charset="0"/>
              <a:buNone/>
              <a:defRPr sz="2000" b="1" i="0" kern="1200" cap="all" spc="400" baseline="0">
                <a:solidFill>
                  <a:schemeClr val="tx2"/>
                </a:solidFill>
                <a:latin typeface="+mn-lt"/>
                <a:ea typeface="+mn-ea"/>
                <a:cs typeface="+mn-cs"/>
              </a:defRPr>
            </a:lvl1pPr>
            <a:lvl2pPr marL="457200" indent="0" algn="ctr" defTabSz="914400" rtl="0" eaLnBrk="1" latinLnBrk="0" hangingPunct="1">
              <a:lnSpc>
                <a:spcPct val="110000"/>
              </a:lnSpc>
              <a:spcBef>
                <a:spcPts val="700"/>
              </a:spcBef>
              <a:buClr>
                <a:schemeClr val="tx2"/>
              </a:buClr>
              <a:buFont typeface="Gill Sans MT" panose="020B0502020104020203" pitchFamily="34" charset="0"/>
              <a:buNone/>
              <a:defRPr sz="2000" kern="1200">
                <a:solidFill>
                  <a:schemeClr val="tx1">
                    <a:lumMod val="65000"/>
                    <a:lumOff val="35000"/>
                  </a:schemeClr>
                </a:solidFill>
                <a:latin typeface="+mn-lt"/>
                <a:ea typeface="+mn-ea"/>
                <a:cs typeface="+mn-cs"/>
              </a:defRPr>
            </a:lvl2pPr>
            <a:lvl3pPr marL="914400" indent="0" algn="ctr" defTabSz="914400" rtl="0" eaLnBrk="1" latinLnBrk="0" hangingPunct="1">
              <a:lnSpc>
                <a:spcPct val="110000"/>
              </a:lnSpc>
              <a:spcBef>
                <a:spcPts val="700"/>
              </a:spcBef>
              <a:buClr>
                <a:schemeClr val="tx2"/>
              </a:buClr>
              <a:buFont typeface="Arial" panose="020B0604020202020204" pitchFamily="34" charset="0"/>
              <a:buNone/>
              <a:defRPr sz="1800" kern="1200">
                <a:solidFill>
                  <a:schemeClr val="tx1">
                    <a:lumMod val="65000"/>
                    <a:lumOff val="35000"/>
                  </a:schemeClr>
                </a:solidFill>
                <a:latin typeface="+mn-lt"/>
                <a:ea typeface="+mn-ea"/>
                <a:cs typeface="+mn-cs"/>
              </a:defRPr>
            </a:lvl3pPr>
            <a:lvl4pPr marL="1371600" indent="0" algn="ctr" defTabSz="914400" rtl="0" eaLnBrk="1" latinLnBrk="0" hangingPunct="1">
              <a:lnSpc>
                <a:spcPct val="110000"/>
              </a:lnSpc>
              <a:spcBef>
                <a:spcPts val="700"/>
              </a:spcBef>
              <a:buClr>
                <a:schemeClr val="tx2"/>
              </a:buClr>
              <a:buFont typeface="Gill Sans MT" panose="020B0502020104020203" pitchFamily="34" charset="0"/>
              <a:buNone/>
              <a:defRPr sz="1600" kern="1200">
                <a:solidFill>
                  <a:schemeClr val="tx1">
                    <a:lumMod val="65000"/>
                    <a:lumOff val="35000"/>
                  </a:schemeClr>
                </a:solidFill>
                <a:latin typeface="+mn-lt"/>
                <a:ea typeface="+mn-ea"/>
                <a:cs typeface="+mn-cs"/>
              </a:defRPr>
            </a:lvl4pPr>
            <a:lvl5pPr marL="1828800" indent="0" algn="ctr" defTabSz="914400" rtl="0" eaLnBrk="1" latinLnBrk="0" hangingPunct="1">
              <a:lnSpc>
                <a:spcPct val="110000"/>
              </a:lnSpc>
              <a:spcBef>
                <a:spcPts val="700"/>
              </a:spcBef>
              <a:buClr>
                <a:schemeClr val="tx2"/>
              </a:buClr>
              <a:buFont typeface="Arial" panose="020B0604020202020204" pitchFamily="34" charset="0"/>
              <a:buNone/>
              <a:defRPr sz="1600" kern="1200">
                <a:solidFill>
                  <a:schemeClr val="tx1">
                    <a:lumMod val="65000"/>
                    <a:lumOff val="35000"/>
                  </a:schemeClr>
                </a:solidFill>
                <a:latin typeface="+mn-lt"/>
                <a:ea typeface="+mn-ea"/>
                <a:cs typeface="+mn-cs"/>
              </a:defRPr>
            </a:lvl5pPr>
            <a:lvl6pPr marL="2286000" indent="0" algn="ctr" defTabSz="914400" rtl="0" eaLnBrk="1" latinLnBrk="0" hangingPunct="1">
              <a:lnSpc>
                <a:spcPct val="110000"/>
              </a:lnSpc>
              <a:spcBef>
                <a:spcPts val="700"/>
              </a:spcBef>
              <a:buClr>
                <a:schemeClr val="tx2"/>
              </a:buClr>
              <a:buFont typeface="Gill Sans MT" panose="020B0502020104020203" pitchFamily="34" charset="0"/>
              <a:buNone/>
              <a:defRPr sz="1600" kern="1200">
                <a:solidFill>
                  <a:schemeClr val="tx1">
                    <a:lumMod val="65000"/>
                    <a:lumOff val="35000"/>
                  </a:schemeClr>
                </a:solidFill>
                <a:latin typeface="+mn-lt"/>
                <a:ea typeface="+mn-ea"/>
                <a:cs typeface="+mn-cs"/>
              </a:defRPr>
            </a:lvl6pPr>
            <a:lvl7pPr marL="2743200" indent="0" algn="ctr" defTabSz="914400" rtl="0" eaLnBrk="1" latinLnBrk="0" hangingPunct="1">
              <a:lnSpc>
                <a:spcPct val="110000"/>
              </a:lnSpc>
              <a:spcBef>
                <a:spcPts val="700"/>
              </a:spcBef>
              <a:buClr>
                <a:schemeClr val="tx2"/>
              </a:buClr>
              <a:buFont typeface="Arial" panose="020B0604020202020204" pitchFamily="34" charset="0"/>
              <a:buNone/>
              <a:defRPr sz="1600" kern="1200">
                <a:solidFill>
                  <a:schemeClr val="tx1">
                    <a:lumMod val="65000"/>
                    <a:lumOff val="35000"/>
                  </a:schemeClr>
                </a:solidFill>
                <a:latin typeface="+mn-lt"/>
                <a:ea typeface="+mn-ea"/>
                <a:cs typeface="+mn-cs"/>
              </a:defRPr>
            </a:lvl7pPr>
            <a:lvl8pPr marL="3200400" indent="0" algn="ctr" defTabSz="914400" rtl="0" eaLnBrk="1" latinLnBrk="0" hangingPunct="1">
              <a:lnSpc>
                <a:spcPct val="110000"/>
              </a:lnSpc>
              <a:spcBef>
                <a:spcPts val="700"/>
              </a:spcBef>
              <a:buClr>
                <a:schemeClr val="tx2"/>
              </a:buClr>
              <a:buFont typeface="Gill Sans MT" panose="020B0502020104020203" pitchFamily="34" charset="0"/>
              <a:buNone/>
              <a:defRPr sz="1600" kern="1200" baseline="0">
                <a:solidFill>
                  <a:schemeClr val="tx1">
                    <a:lumMod val="65000"/>
                    <a:lumOff val="35000"/>
                  </a:schemeClr>
                </a:solidFill>
                <a:latin typeface="+mn-lt"/>
                <a:ea typeface="+mn-ea"/>
                <a:cs typeface="+mn-cs"/>
              </a:defRPr>
            </a:lvl8pPr>
            <a:lvl9pPr marL="3657600" indent="0" algn="ctr" defTabSz="914400" rtl="0" eaLnBrk="1" latinLnBrk="0" hangingPunct="1">
              <a:lnSpc>
                <a:spcPct val="110000"/>
              </a:lnSpc>
              <a:spcBef>
                <a:spcPts val="700"/>
              </a:spcBef>
              <a:buClr>
                <a:schemeClr val="tx2"/>
              </a:buClr>
              <a:buFont typeface="Arial" panose="020B0604020202020204" pitchFamily="34" charset="0"/>
              <a:buNone/>
              <a:defRPr sz="1600" kern="1200" baseline="0">
                <a:solidFill>
                  <a:schemeClr val="tx1">
                    <a:lumMod val="65000"/>
                    <a:lumOff val="35000"/>
                  </a:schemeClr>
                </a:solidFill>
                <a:latin typeface="+mn-lt"/>
                <a:ea typeface="+mn-ea"/>
                <a:cs typeface="+mn-cs"/>
              </a:defRPr>
            </a:lvl9pPr>
          </a:lstStyle>
          <a:p>
            <a:r>
              <a:rPr lang="en-US" dirty="0" err="1"/>
              <a:t>eRum</a:t>
            </a:r>
            <a:r>
              <a:rPr lang="en-US" dirty="0"/>
              <a:t> 2018, May 21 2018</a:t>
            </a:r>
          </a:p>
        </p:txBody>
      </p:sp>
      <p:pic>
        <p:nvPicPr>
          <p:cNvPr id="8" name="Grafik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06751" y="1294283"/>
            <a:ext cx="3404052" cy="1247222"/>
          </a:xfrm>
          <a:prstGeom prst="rect">
            <a:avLst/>
          </a:prstGeom>
        </p:spPr>
      </p:pic>
    </p:spTree>
    <p:extLst>
      <p:ext uri="{BB962C8B-B14F-4D97-AF65-F5344CB8AC3E}">
        <p14:creationId xmlns:p14="http://schemas.microsoft.com/office/powerpoint/2010/main" val="2046511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2"/>
          <p:cNvSpPr txBox="1">
            <a:spLocks/>
          </p:cNvSpPr>
          <p:nvPr/>
        </p:nvSpPr>
        <p:spPr>
          <a:xfrm>
            <a:off x="281541" y="267419"/>
            <a:ext cx="8862459" cy="897148"/>
          </a:xfrm>
          <a:prstGeom prst="rect">
            <a:avLst/>
          </a:prstGeom>
        </p:spPr>
        <p:txBody>
          <a:bodyPr vert="horz" lIns="91440" tIns="45720" rIns="91440" bIns="45720" rtlCol="0" anchor="ctr">
            <a:noAutofit/>
          </a:bodyPr>
          <a:lstStyle>
            <a:lvl1pPr algn="ctr" defTabSz="685800" rtl="0" eaLnBrk="1" latinLnBrk="0" hangingPunct="1">
              <a:lnSpc>
                <a:spcPct val="90000"/>
              </a:lnSpc>
              <a:spcBef>
                <a:spcPct val="0"/>
              </a:spcBef>
              <a:buNone/>
              <a:defRPr sz="7500" kern="1200" cap="all" spc="600" baseline="0">
                <a:solidFill>
                  <a:schemeClr val="tx2"/>
                </a:solidFill>
                <a:latin typeface="+mj-lt"/>
                <a:ea typeface="+mj-ea"/>
                <a:cs typeface="+mj-cs"/>
              </a:defRPr>
            </a:lvl1pPr>
          </a:lstStyle>
          <a:p>
            <a:r>
              <a:rPr lang="de-CH" sz="4000" dirty="0" err="1" smtClean="0">
                <a:solidFill>
                  <a:schemeClr val="accent1">
                    <a:lumMod val="40000"/>
                    <a:lumOff val="60000"/>
                  </a:schemeClr>
                </a:solidFill>
              </a:rPr>
              <a:t>Zurich</a:t>
            </a:r>
            <a:r>
              <a:rPr lang="de-CH" sz="4000" dirty="0" smtClean="0">
                <a:solidFill>
                  <a:schemeClr val="accent1">
                    <a:lumMod val="40000"/>
                    <a:lumOff val="60000"/>
                  </a:schemeClr>
                </a:solidFill>
              </a:rPr>
              <a:t> Real ESTATE DATA</a:t>
            </a:r>
            <a:endParaRPr lang="de-CH" sz="4000" dirty="0"/>
          </a:p>
        </p:txBody>
      </p:sp>
      <p:pic>
        <p:nvPicPr>
          <p:cNvPr id="5" name="Grafik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99728" y="2592729"/>
            <a:ext cx="5113454" cy="3178776"/>
          </a:xfrm>
          <a:prstGeom prst="rect">
            <a:avLst/>
          </a:prstGeom>
        </p:spPr>
      </p:pic>
      <p:sp>
        <p:nvSpPr>
          <p:cNvPr id="6" name="Untertitel 2"/>
          <p:cNvSpPr txBox="1">
            <a:spLocks/>
          </p:cNvSpPr>
          <p:nvPr/>
        </p:nvSpPr>
        <p:spPr>
          <a:xfrm>
            <a:off x="281541" y="1302384"/>
            <a:ext cx="5483639" cy="1449646"/>
          </a:xfrm>
          <a:prstGeom prst="rect">
            <a:avLst/>
          </a:prstGeom>
        </p:spPr>
        <p:txBody>
          <a:bodyPr vert="horz" lIns="91440" tIns="45720" rIns="91440" bIns="45720" rtlCol="0" anchor="t">
            <a:normAutofit fontScale="92500"/>
          </a:bodyPr>
          <a:lstStyle>
            <a:lvl1pPr marL="0" indent="0" algn="ctr" defTabSz="914400" rtl="0" eaLnBrk="1" latinLnBrk="0" hangingPunct="1">
              <a:lnSpc>
                <a:spcPct val="100000"/>
              </a:lnSpc>
              <a:spcBef>
                <a:spcPts val="700"/>
              </a:spcBef>
              <a:buClr>
                <a:schemeClr val="tx2"/>
              </a:buClr>
              <a:buFont typeface="Arial" panose="020B0604020202020204" pitchFamily="34" charset="0"/>
              <a:buNone/>
              <a:defRPr sz="2000" b="1" i="0" kern="1200" cap="all" spc="400" baseline="0">
                <a:solidFill>
                  <a:schemeClr val="tx2"/>
                </a:solidFill>
                <a:latin typeface="+mn-lt"/>
                <a:ea typeface="+mn-ea"/>
                <a:cs typeface="+mn-cs"/>
              </a:defRPr>
            </a:lvl1pPr>
            <a:lvl2pPr marL="457200" indent="0" algn="ctr" defTabSz="914400" rtl="0" eaLnBrk="1" latinLnBrk="0" hangingPunct="1">
              <a:lnSpc>
                <a:spcPct val="110000"/>
              </a:lnSpc>
              <a:spcBef>
                <a:spcPts val="700"/>
              </a:spcBef>
              <a:buClr>
                <a:schemeClr val="tx2"/>
              </a:buClr>
              <a:buFont typeface="Gill Sans MT" panose="020B0502020104020203" pitchFamily="34" charset="0"/>
              <a:buNone/>
              <a:defRPr sz="2000" kern="1200">
                <a:solidFill>
                  <a:schemeClr val="tx1">
                    <a:lumMod val="65000"/>
                    <a:lumOff val="35000"/>
                  </a:schemeClr>
                </a:solidFill>
                <a:latin typeface="+mn-lt"/>
                <a:ea typeface="+mn-ea"/>
                <a:cs typeface="+mn-cs"/>
              </a:defRPr>
            </a:lvl2pPr>
            <a:lvl3pPr marL="914400" indent="0" algn="ctr" defTabSz="914400" rtl="0" eaLnBrk="1" latinLnBrk="0" hangingPunct="1">
              <a:lnSpc>
                <a:spcPct val="110000"/>
              </a:lnSpc>
              <a:spcBef>
                <a:spcPts val="700"/>
              </a:spcBef>
              <a:buClr>
                <a:schemeClr val="tx2"/>
              </a:buClr>
              <a:buFont typeface="Arial" panose="020B0604020202020204" pitchFamily="34" charset="0"/>
              <a:buNone/>
              <a:defRPr sz="1800" kern="1200">
                <a:solidFill>
                  <a:schemeClr val="tx1">
                    <a:lumMod val="65000"/>
                    <a:lumOff val="35000"/>
                  </a:schemeClr>
                </a:solidFill>
                <a:latin typeface="+mn-lt"/>
                <a:ea typeface="+mn-ea"/>
                <a:cs typeface="+mn-cs"/>
              </a:defRPr>
            </a:lvl3pPr>
            <a:lvl4pPr marL="1371600" indent="0" algn="ctr" defTabSz="914400" rtl="0" eaLnBrk="1" latinLnBrk="0" hangingPunct="1">
              <a:lnSpc>
                <a:spcPct val="110000"/>
              </a:lnSpc>
              <a:spcBef>
                <a:spcPts val="700"/>
              </a:spcBef>
              <a:buClr>
                <a:schemeClr val="tx2"/>
              </a:buClr>
              <a:buFont typeface="Gill Sans MT" panose="020B0502020104020203" pitchFamily="34" charset="0"/>
              <a:buNone/>
              <a:defRPr sz="1600" kern="1200">
                <a:solidFill>
                  <a:schemeClr val="tx1">
                    <a:lumMod val="65000"/>
                    <a:lumOff val="35000"/>
                  </a:schemeClr>
                </a:solidFill>
                <a:latin typeface="+mn-lt"/>
                <a:ea typeface="+mn-ea"/>
                <a:cs typeface="+mn-cs"/>
              </a:defRPr>
            </a:lvl4pPr>
            <a:lvl5pPr marL="1828800" indent="0" algn="ctr" defTabSz="914400" rtl="0" eaLnBrk="1" latinLnBrk="0" hangingPunct="1">
              <a:lnSpc>
                <a:spcPct val="110000"/>
              </a:lnSpc>
              <a:spcBef>
                <a:spcPts val="700"/>
              </a:spcBef>
              <a:buClr>
                <a:schemeClr val="tx2"/>
              </a:buClr>
              <a:buFont typeface="Arial" panose="020B0604020202020204" pitchFamily="34" charset="0"/>
              <a:buNone/>
              <a:defRPr sz="1600" kern="1200">
                <a:solidFill>
                  <a:schemeClr val="tx1">
                    <a:lumMod val="65000"/>
                    <a:lumOff val="35000"/>
                  </a:schemeClr>
                </a:solidFill>
                <a:latin typeface="+mn-lt"/>
                <a:ea typeface="+mn-ea"/>
                <a:cs typeface="+mn-cs"/>
              </a:defRPr>
            </a:lvl5pPr>
            <a:lvl6pPr marL="2286000" indent="0" algn="ctr" defTabSz="914400" rtl="0" eaLnBrk="1" latinLnBrk="0" hangingPunct="1">
              <a:lnSpc>
                <a:spcPct val="110000"/>
              </a:lnSpc>
              <a:spcBef>
                <a:spcPts val="700"/>
              </a:spcBef>
              <a:buClr>
                <a:schemeClr val="tx2"/>
              </a:buClr>
              <a:buFont typeface="Gill Sans MT" panose="020B0502020104020203" pitchFamily="34" charset="0"/>
              <a:buNone/>
              <a:defRPr sz="1600" kern="1200">
                <a:solidFill>
                  <a:schemeClr val="tx1">
                    <a:lumMod val="65000"/>
                    <a:lumOff val="35000"/>
                  </a:schemeClr>
                </a:solidFill>
                <a:latin typeface="+mn-lt"/>
                <a:ea typeface="+mn-ea"/>
                <a:cs typeface="+mn-cs"/>
              </a:defRPr>
            </a:lvl6pPr>
            <a:lvl7pPr marL="2743200" indent="0" algn="ctr" defTabSz="914400" rtl="0" eaLnBrk="1" latinLnBrk="0" hangingPunct="1">
              <a:lnSpc>
                <a:spcPct val="110000"/>
              </a:lnSpc>
              <a:spcBef>
                <a:spcPts val="700"/>
              </a:spcBef>
              <a:buClr>
                <a:schemeClr val="tx2"/>
              </a:buClr>
              <a:buFont typeface="Arial" panose="020B0604020202020204" pitchFamily="34" charset="0"/>
              <a:buNone/>
              <a:defRPr sz="1600" kern="1200">
                <a:solidFill>
                  <a:schemeClr val="tx1">
                    <a:lumMod val="65000"/>
                    <a:lumOff val="35000"/>
                  </a:schemeClr>
                </a:solidFill>
                <a:latin typeface="+mn-lt"/>
                <a:ea typeface="+mn-ea"/>
                <a:cs typeface="+mn-cs"/>
              </a:defRPr>
            </a:lvl7pPr>
            <a:lvl8pPr marL="3200400" indent="0" algn="ctr" defTabSz="914400" rtl="0" eaLnBrk="1" latinLnBrk="0" hangingPunct="1">
              <a:lnSpc>
                <a:spcPct val="110000"/>
              </a:lnSpc>
              <a:spcBef>
                <a:spcPts val="700"/>
              </a:spcBef>
              <a:buClr>
                <a:schemeClr val="tx2"/>
              </a:buClr>
              <a:buFont typeface="Gill Sans MT" panose="020B0502020104020203" pitchFamily="34" charset="0"/>
              <a:buNone/>
              <a:defRPr sz="1600" kern="1200" baseline="0">
                <a:solidFill>
                  <a:schemeClr val="tx1">
                    <a:lumMod val="65000"/>
                    <a:lumOff val="35000"/>
                  </a:schemeClr>
                </a:solidFill>
                <a:latin typeface="+mn-lt"/>
                <a:ea typeface="+mn-ea"/>
                <a:cs typeface="+mn-cs"/>
              </a:defRPr>
            </a:lvl8pPr>
            <a:lvl9pPr marL="3657600" indent="0" algn="ctr" defTabSz="914400" rtl="0" eaLnBrk="1" latinLnBrk="0" hangingPunct="1">
              <a:lnSpc>
                <a:spcPct val="110000"/>
              </a:lnSpc>
              <a:spcBef>
                <a:spcPts val="700"/>
              </a:spcBef>
              <a:buClr>
                <a:schemeClr val="tx2"/>
              </a:buClr>
              <a:buFont typeface="Arial" panose="020B0604020202020204" pitchFamily="34" charset="0"/>
              <a:buNone/>
              <a:defRPr sz="1600" kern="1200" baseline="0">
                <a:solidFill>
                  <a:schemeClr val="tx1">
                    <a:lumMod val="65000"/>
                    <a:lumOff val="35000"/>
                  </a:schemeClr>
                </a:solidFill>
                <a:latin typeface="+mn-lt"/>
                <a:ea typeface="+mn-ea"/>
                <a:cs typeface="+mn-cs"/>
              </a:defRPr>
            </a:lvl9pPr>
          </a:lstStyle>
          <a:p>
            <a:pPr algn="l"/>
            <a:r>
              <a:rPr lang="en-US" dirty="0"/>
              <a:t>A unique and complete dataset, which </a:t>
            </a:r>
            <a:r>
              <a:rPr lang="en-US" dirty="0" smtClean="0"/>
              <a:t>you </a:t>
            </a:r>
            <a:r>
              <a:rPr lang="en-US" dirty="0"/>
              <a:t>can find on our homepage</a:t>
            </a:r>
            <a:r>
              <a:rPr lang="de-CH" sz="2100" dirty="0"/>
              <a:t>:</a:t>
            </a:r>
            <a:r>
              <a:rPr lang="de-CH" dirty="0">
                <a:solidFill>
                  <a:schemeClr val="accent1">
                    <a:lumMod val="40000"/>
                    <a:lumOff val="60000"/>
                  </a:schemeClr>
                </a:solidFill>
              </a:rPr>
              <a:t> statistik.zh.ch/</a:t>
            </a:r>
            <a:r>
              <a:rPr lang="de-CH" dirty="0" err="1">
                <a:solidFill>
                  <a:schemeClr val="accent1">
                    <a:lumMod val="40000"/>
                    <a:lumOff val="60000"/>
                  </a:schemeClr>
                </a:solidFill>
              </a:rPr>
              <a:t>immomarkt</a:t>
            </a:r>
            <a:endParaRPr lang="en-US" dirty="0"/>
          </a:p>
        </p:txBody>
      </p:sp>
      <p:sp>
        <p:nvSpPr>
          <p:cNvPr id="7" name="Rechteck 6"/>
          <p:cNvSpPr/>
          <p:nvPr/>
        </p:nvSpPr>
        <p:spPr>
          <a:xfrm>
            <a:off x="281541" y="5286757"/>
            <a:ext cx="3792747" cy="969496"/>
          </a:xfrm>
          <a:prstGeom prst="rect">
            <a:avLst/>
          </a:prstGeom>
        </p:spPr>
        <p:txBody>
          <a:bodyPr wrap="square">
            <a:spAutoFit/>
          </a:bodyPr>
          <a:lstStyle/>
          <a:p>
            <a:r>
              <a:rPr lang="en-US" sz="1900" b="1" cap="all" spc="400" dirty="0">
                <a:solidFill>
                  <a:schemeClr val="accent1">
                    <a:lumMod val="60000"/>
                    <a:lumOff val="40000"/>
                  </a:schemeClr>
                </a:solidFill>
              </a:rPr>
              <a:t>the</a:t>
            </a:r>
            <a:r>
              <a:rPr lang="en-US" dirty="0">
                <a:solidFill>
                  <a:schemeClr val="accent1">
                    <a:lumMod val="60000"/>
                    <a:lumOff val="40000"/>
                  </a:schemeClr>
                </a:solidFill>
              </a:rPr>
              <a:t> </a:t>
            </a:r>
            <a:r>
              <a:rPr lang="en-US" sz="1900" b="1" cap="all" spc="400" dirty="0">
                <a:solidFill>
                  <a:schemeClr val="accent1">
                    <a:lumMod val="60000"/>
                    <a:lumOff val="40000"/>
                  </a:schemeClr>
                </a:solidFill>
              </a:rPr>
              <a:t>tools </a:t>
            </a:r>
            <a:r>
              <a:rPr lang="en-US" sz="1900" b="1" cap="all" spc="400" dirty="0">
                <a:solidFill>
                  <a:schemeClr val="tx2"/>
                </a:solidFill>
              </a:rPr>
              <a:t>no longer meet the needs </a:t>
            </a:r>
            <a:r>
              <a:rPr lang="en-US" sz="1900" b="1" cap="all" spc="400" dirty="0">
                <a:solidFill>
                  <a:schemeClr val="accent1">
                    <a:lumMod val="60000"/>
                    <a:lumOff val="40000"/>
                  </a:schemeClr>
                </a:solidFill>
              </a:rPr>
              <a:t>of our customers </a:t>
            </a:r>
            <a:endParaRPr lang="de-CH" sz="1900" b="1" cap="all" spc="400" dirty="0">
              <a:solidFill>
                <a:schemeClr val="accent1">
                  <a:lumMod val="60000"/>
                  <a:lumOff val="40000"/>
                </a:schemeClr>
              </a:solidFill>
            </a:endParaRPr>
          </a:p>
        </p:txBody>
      </p:sp>
    </p:spTree>
    <p:extLst>
      <p:ext uri="{BB962C8B-B14F-4D97-AF65-F5344CB8AC3E}">
        <p14:creationId xmlns:p14="http://schemas.microsoft.com/office/powerpoint/2010/main" val="258764537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2"/>
          <p:cNvSpPr>
            <a:spLocks noGrp="1"/>
          </p:cNvSpPr>
          <p:nvPr>
            <p:ph type="ctrTitle" idx="4294967295"/>
          </p:nvPr>
        </p:nvSpPr>
        <p:spPr>
          <a:xfrm>
            <a:off x="249998" y="266700"/>
            <a:ext cx="8894002" cy="898525"/>
          </a:xfrm>
        </p:spPr>
        <p:txBody>
          <a:bodyPr/>
          <a:lstStyle/>
          <a:p>
            <a:pPr algn="ctr"/>
            <a:r>
              <a:rPr lang="de-CH" sz="4000" dirty="0">
                <a:solidFill>
                  <a:schemeClr val="accent1">
                    <a:lumMod val="40000"/>
                    <a:lumOff val="60000"/>
                  </a:schemeClr>
                </a:solidFill>
              </a:rPr>
              <a:t>ZHRE APP: CONCEPT</a:t>
            </a:r>
            <a:endParaRPr lang="de-CH" sz="4000" dirty="0"/>
          </a:p>
        </p:txBody>
      </p:sp>
      <p:pic>
        <p:nvPicPr>
          <p:cNvPr id="4" name="Grafik 3"/>
          <p:cNvPicPr>
            <a:picLocks noChangeAspect="1"/>
          </p:cNvPicPr>
          <p:nvPr/>
        </p:nvPicPr>
        <p:blipFill rotWithShape="1">
          <a:blip r:embed="rId3">
            <a:extLst>
              <a:ext uri="{28A0092B-C50C-407E-A947-70E740481C1C}">
                <a14:useLocalDpi xmlns:a14="http://schemas.microsoft.com/office/drawing/2010/main" val="0"/>
              </a:ext>
            </a:extLst>
          </a:blip>
          <a:srcRect l="16945" r="4014"/>
          <a:stretch/>
        </p:blipFill>
        <p:spPr>
          <a:xfrm>
            <a:off x="249998" y="2744516"/>
            <a:ext cx="2208362" cy="2793945"/>
          </a:xfrm>
          <a:prstGeom prst="rect">
            <a:avLst/>
          </a:prstGeom>
        </p:spPr>
      </p:pic>
      <p:pic>
        <p:nvPicPr>
          <p:cNvPr id="8" name="Grafik 7"/>
          <p:cNvPicPr>
            <a:picLocks noChangeAspect="1"/>
          </p:cNvPicPr>
          <p:nvPr/>
        </p:nvPicPr>
        <p:blipFill rotWithShape="1">
          <a:blip r:embed="rId4"/>
          <a:srcRect l="18560" r="16695"/>
          <a:stretch/>
        </p:blipFill>
        <p:spPr>
          <a:xfrm>
            <a:off x="7367279" y="3156671"/>
            <a:ext cx="1620455" cy="1963809"/>
          </a:xfrm>
          <a:prstGeom prst="rect">
            <a:avLst/>
          </a:prstGeom>
        </p:spPr>
      </p:pic>
      <p:sp>
        <p:nvSpPr>
          <p:cNvPr id="9" name="Abgerundetes Rechteck 8"/>
          <p:cNvSpPr/>
          <p:nvPr/>
        </p:nvSpPr>
        <p:spPr>
          <a:xfrm>
            <a:off x="2812800" y="1018572"/>
            <a:ext cx="3634990" cy="2615879"/>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CH" sz="2800" dirty="0">
                <a:solidFill>
                  <a:schemeClr val="tx2"/>
                </a:solidFill>
                <a:latin typeface="+mj-lt"/>
              </a:rPr>
              <a:t>SHINY UI</a:t>
            </a:r>
          </a:p>
          <a:p>
            <a:pPr algn="ctr"/>
            <a:r>
              <a:rPr lang="de-CH" sz="1600" dirty="0" err="1">
                <a:solidFill>
                  <a:schemeClr val="tx2"/>
                </a:solidFill>
                <a:latin typeface="+mj-lt"/>
              </a:rPr>
              <a:t>fluidPage</a:t>
            </a:r>
            <a:r>
              <a:rPr lang="de-CH" sz="1600" dirty="0">
                <a:solidFill>
                  <a:schemeClr val="tx2"/>
                </a:solidFill>
                <a:latin typeface="+mj-lt"/>
              </a:rPr>
              <a:t> </a:t>
            </a:r>
            <a:r>
              <a:rPr lang="de-CH" sz="1600" dirty="0" err="1">
                <a:solidFill>
                  <a:schemeClr val="tx2"/>
                </a:solidFill>
                <a:latin typeface="+mj-lt"/>
              </a:rPr>
              <a:t>with</a:t>
            </a:r>
            <a:r>
              <a:rPr lang="de-CH" sz="1600" dirty="0">
                <a:solidFill>
                  <a:schemeClr val="tx2"/>
                </a:solidFill>
                <a:latin typeface="+mj-lt"/>
              </a:rPr>
              <a:t> </a:t>
            </a:r>
            <a:r>
              <a:rPr lang="de-CH" sz="1600" dirty="0" err="1">
                <a:solidFill>
                  <a:schemeClr val="tx2"/>
                </a:solidFill>
                <a:latin typeface="+mj-lt"/>
              </a:rPr>
              <a:t>sidebarLayout</a:t>
            </a:r>
            <a:r>
              <a:rPr lang="de-CH" sz="1600" dirty="0">
                <a:solidFill>
                  <a:schemeClr val="tx2"/>
                </a:solidFill>
                <a:latin typeface="+mj-lt"/>
              </a:rPr>
              <a:t> </a:t>
            </a:r>
            <a:r>
              <a:rPr lang="de-CH" sz="1600" dirty="0" err="1">
                <a:solidFill>
                  <a:schemeClr val="tx2"/>
                </a:solidFill>
                <a:latin typeface="+mj-lt"/>
              </a:rPr>
              <a:t>and</a:t>
            </a:r>
            <a:r>
              <a:rPr lang="de-CH" sz="1600" dirty="0">
                <a:solidFill>
                  <a:schemeClr val="tx2"/>
                </a:solidFill>
                <a:latin typeface="+mj-lt"/>
              </a:rPr>
              <a:t> </a:t>
            </a:r>
            <a:r>
              <a:rPr lang="de-CH" sz="1600" dirty="0" err="1">
                <a:solidFill>
                  <a:schemeClr val="tx2"/>
                </a:solidFill>
                <a:latin typeface="+mj-lt"/>
              </a:rPr>
              <a:t>fluidRow</a:t>
            </a:r>
            <a:endParaRPr lang="de-CH" sz="1600" dirty="0">
              <a:solidFill>
                <a:schemeClr val="tx2"/>
              </a:solidFill>
              <a:latin typeface="+mj-lt"/>
            </a:endParaRPr>
          </a:p>
          <a:p>
            <a:pPr algn="ctr"/>
            <a:r>
              <a:rPr lang="de-CH" sz="1600" dirty="0">
                <a:solidFill>
                  <a:schemeClr val="tx2"/>
                </a:solidFill>
                <a:latin typeface="+mj-lt"/>
              </a:rPr>
              <a:t>Control </a:t>
            </a:r>
            <a:r>
              <a:rPr lang="de-CH" sz="1600" dirty="0" err="1">
                <a:solidFill>
                  <a:schemeClr val="tx2"/>
                </a:solidFill>
                <a:latin typeface="+mj-lt"/>
              </a:rPr>
              <a:t>widgets</a:t>
            </a:r>
            <a:r>
              <a:rPr lang="de-CH" sz="1600" dirty="0">
                <a:solidFill>
                  <a:schemeClr val="tx2"/>
                </a:solidFill>
                <a:latin typeface="+mj-lt"/>
              </a:rPr>
              <a:t>: </a:t>
            </a:r>
          </a:p>
          <a:p>
            <a:pPr algn="ctr"/>
            <a:r>
              <a:rPr lang="de-CH" sz="1600" dirty="0" err="1">
                <a:solidFill>
                  <a:schemeClr val="tx2"/>
                </a:solidFill>
                <a:latin typeface="+mj-lt"/>
              </a:rPr>
              <a:t>sliderInput</a:t>
            </a:r>
            <a:r>
              <a:rPr lang="de-CH" sz="1600" dirty="0">
                <a:solidFill>
                  <a:schemeClr val="tx2"/>
                </a:solidFill>
                <a:latin typeface="+mj-lt"/>
              </a:rPr>
              <a:t>, </a:t>
            </a:r>
            <a:r>
              <a:rPr lang="de-CH" sz="1600" dirty="0" err="1">
                <a:solidFill>
                  <a:schemeClr val="tx2"/>
                </a:solidFill>
                <a:latin typeface="+mj-lt"/>
              </a:rPr>
              <a:t>slectInput</a:t>
            </a:r>
            <a:r>
              <a:rPr lang="de-CH" sz="1600" dirty="0">
                <a:solidFill>
                  <a:schemeClr val="tx2"/>
                </a:solidFill>
                <a:latin typeface="+mj-lt"/>
              </a:rPr>
              <a:t>, </a:t>
            </a:r>
            <a:r>
              <a:rPr lang="de-CH" sz="1600" dirty="0" err="1">
                <a:solidFill>
                  <a:schemeClr val="tx2"/>
                </a:solidFill>
                <a:latin typeface="+mj-lt"/>
              </a:rPr>
              <a:t>bookmarkButton</a:t>
            </a:r>
            <a:endParaRPr lang="de-CH" sz="1600" dirty="0">
              <a:solidFill>
                <a:schemeClr val="tx2"/>
              </a:solidFill>
              <a:latin typeface="+mj-lt"/>
            </a:endParaRPr>
          </a:p>
          <a:p>
            <a:pPr algn="ctr"/>
            <a:r>
              <a:rPr lang="de-CH" sz="1600" dirty="0" err="1">
                <a:solidFill>
                  <a:schemeClr val="tx2"/>
                </a:solidFill>
                <a:latin typeface="+mj-lt"/>
              </a:rPr>
              <a:t>Reset</a:t>
            </a:r>
            <a:r>
              <a:rPr lang="de-CH" sz="1600" dirty="0">
                <a:solidFill>
                  <a:schemeClr val="tx2"/>
                </a:solidFill>
                <a:latin typeface="+mj-lt"/>
              </a:rPr>
              <a:t> </a:t>
            </a:r>
            <a:r>
              <a:rPr lang="de-CH" sz="1600" dirty="0" err="1">
                <a:solidFill>
                  <a:schemeClr val="tx2"/>
                </a:solidFill>
                <a:latin typeface="+mj-lt"/>
              </a:rPr>
              <a:t>with</a:t>
            </a:r>
            <a:r>
              <a:rPr lang="de-CH" sz="1600" dirty="0">
                <a:solidFill>
                  <a:schemeClr val="tx2"/>
                </a:solidFill>
                <a:latin typeface="+mj-lt"/>
              </a:rPr>
              <a:t> </a:t>
            </a:r>
            <a:r>
              <a:rPr lang="de-CH" sz="1600" dirty="0" err="1">
                <a:solidFill>
                  <a:schemeClr val="tx2"/>
                </a:solidFill>
                <a:latin typeface="+mj-lt"/>
              </a:rPr>
              <a:t>actionButton</a:t>
            </a:r>
            <a:r>
              <a:rPr lang="de-CH" sz="1600" dirty="0">
                <a:solidFill>
                  <a:schemeClr val="tx2"/>
                </a:solidFill>
                <a:latin typeface="+mj-lt"/>
              </a:rPr>
              <a:t> </a:t>
            </a:r>
            <a:r>
              <a:rPr lang="de-CH" sz="1600" dirty="0" err="1">
                <a:solidFill>
                  <a:schemeClr val="tx2"/>
                </a:solidFill>
                <a:latin typeface="+mj-lt"/>
              </a:rPr>
              <a:t>and</a:t>
            </a:r>
            <a:r>
              <a:rPr lang="de-CH" sz="1600" dirty="0">
                <a:solidFill>
                  <a:schemeClr val="tx2"/>
                </a:solidFill>
                <a:latin typeface="+mj-lt"/>
              </a:rPr>
              <a:t> </a:t>
            </a:r>
            <a:r>
              <a:rPr lang="de-CH" sz="1600" dirty="0" err="1">
                <a:solidFill>
                  <a:schemeClr val="tx2"/>
                </a:solidFill>
                <a:latin typeface="+mj-lt"/>
              </a:rPr>
              <a:t>shinyjs</a:t>
            </a:r>
            <a:endParaRPr lang="de-CH" sz="1600" dirty="0">
              <a:solidFill>
                <a:schemeClr val="tx2"/>
              </a:solidFill>
              <a:latin typeface="+mj-lt"/>
            </a:endParaRPr>
          </a:p>
          <a:p>
            <a:pPr algn="ctr"/>
            <a:r>
              <a:rPr lang="de-CH" sz="1600" dirty="0" err="1">
                <a:solidFill>
                  <a:schemeClr val="tx2"/>
                </a:solidFill>
                <a:latin typeface="+mj-lt"/>
              </a:rPr>
              <a:t>conditionalPanel</a:t>
            </a:r>
            <a:endParaRPr lang="de-CH" sz="1600" dirty="0">
              <a:solidFill>
                <a:schemeClr val="tx2"/>
              </a:solidFill>
              <a:latin typeface="+mj-lt"/>
            </a:endParaRPr>
          </a:p>
          <a:p>
            <a:pPr algn="ctr"/>
            <a:r>
              <a:rPr lang="de-CH" sz="1600" dirty="0" err="1">
                <a:solidFill>
                  <a:schemeClr val="tx2"/>
                </a:solidFill>
                <a:latin typeface="+mj-lt"/>
              </a:rPr>
              <a:t>tabsetPanel</a:t>
            </a:r>
            <a:endParaRPr lang="de-CH" sz="1600" dirty="0">
              <a:solidFill>
                <a:schemeClr val="tx2"/>
              </a:solidFill>
              <a:latin typeface="+mj-lt"/>
            </a:endParaRPr>
          </a:p>
        </p:txBody>
      </p:sp>
      <p:sp>
        <p:nvSpPr>
          <p:cNvPr id="11" name="Abgerundetes Rechteck 10"/>
          <p:cNvSpPr/>
          <p:nvPr/>
        </p:nvSpPr>
        <p:spPr>
          <a:xfrm>
            <a:off x="2740225" y="4587175"/>
            <a:ext cx="3729504" cy="2066325"/>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CH" sz="2800" dirty="0">
                <a:solidFill>
                  <a:schemeClr val="tx2"/>
                </a:solidFill>
                <a:latin typeface="+mj-lt"/>
              </a:rPr>
              <a:t>SHINY SERVER</a:t>
            </a:r>
          </a:p>
          <a:p>
            <a:pPr algn="ctr"/>
            <a:r>
              <a:rPr lang="de-CH" sz="1600" dirty="0" err="1">
                <a:solidFill>
                  <a:schemeClr val="tx2"/>
                </a:solidFill>
                <a:latin typeface="+mj-lt"/>
              </a:rPr>
              <a:t>reactive</a:t>
            </a:r>
            <a:r>
              <a:rPr lang="de-CH" sz="1600" dirty="0">
                <a:solidFill>
                  <a:schemeClr val="tx2"/>
                </a:solidFill>
                <a:latin typeface="+mj-lt"/>
              </a:rPr>
              <a:t>({})</a:t>
            </a:r>
          </a:p>
          <a:p>
            <a:pPr algn="ctr"/>
            <a:r>
              <a:rPr lang="de-CH" sz="1600" dirty="0" err="1">
                <a:solidFill>
                  <a:schemeClr val="tx2"/>
                </a:solidFill>
                <a:latin typeface="+mj-lt"/>
              </a:rPr>
              <a:t>dplyr</a:t>
            </a:r>
            <a:r>
              <a:rPr lang="de-CH" sz="1600" dirty="0">
                <a:solidFill>
                  <a:schemeClr val="tx2"/>
                </a:solidFill>
                <a:latin typeface="+mj-lt"/>
              </a:rPr>
              <a:t>::</a:t>
            </a:r>
            <a:r>
              <a:rPr lang="de-CH" sz="1600" dirty="0" err="1">
                <a:solidFill>
                  <a:schemeClr val="tx2"/>
                </a:solidFill>
                <a:latin typeface="+mj-lt"/>
              </a:rPr>
              <a:t>filter</a:t>
            </a:r>
            <a:endParaRPr lang="de-CH" sz="1600" dirty="0">
              <a:solidFill>
                <a:schemeClr val="tx2"/>
              </a:solidFill>
              <a:latin typeface="+mj-lt"/>
            </a:endParaRPr>
          </a:p>
          <a:p>
            <a:pPr algn="ctr"/>
            <a:r>
              <a:rPr lang="de-CH" sz="1600" dirty="0" err="1">
                <a:solidFill>
                  <a:schemeClr val="tx2"/>
                </a:solidFill>
                <a:latin typeface="+mj-lt"/>
              </a:rPr>
              <a:t>distrr</a:t>
            </a:r>
            <a:r>
              <a:rPr lang="de-CH" sz="1600" dirty="0">
                <a:solidFill>
                  <a:schemeClr val="tx2"/>
                </a:solidFill>
                <a:latin typeface="+mj-lt"/>
              </a:rPr>
              <a:t>::dcc6</a:t>
            </a:r>
          </a:p>
          <a:p>
            <a:pPr algn="ctr"/>
            <a:r>
              <a:rPr lang="de-CH" sz="1600" dirty="0" err="1">
                <a:solidFill>
                  <a:schemeClr val="tx2"/>
                </a:solidFill>
                <a:latin typeface="+mj-lt"/>
              </a:rPr>
              <a:t>leaflet</a:t>
            </a:r>
            <a:endParaRPr lang="de-CH" sz="1600" dirty="0">
              <a:solidFill>
                <a:schemeClr val="tx2"/>
              </a:solidFill>
              <a:latin typeface="+mj-lt"/>
            </a:endParaRPr>
          </a:p>
          <a:p>
            <a:pPr algn="ctr"/>
            <a:r>
              <a:rPr lang="de-CH" sz="1600" dirty="0">
                <a:solidFill>
                  <a:schemeClr val="tx2"/>
                </a:solidFill>
                <a:latin typeface="+mj-lt"/>
              </a:rPr>
              <a:t>gplot2</a:t>
            </a:r>
          </a:p>
          <a:p>
            <a:pPr algn="ctr"/>
            <a:r>
              <a:rPr lang="de-CH" sz="1600" dirty="0" err="1">
                <a:solidFill>
                  <a:schemeClr val="tx2"/>
                </a:solidFill>
                <a:latin typeface="+mj-lt"/>
              </a:rPr>
              <a:t>plotly</a:t>
            </a:r>
            <a:endParaRPr lang="de-CH" sz="1600" dirty="0">
              <a:solidFill>
                <a:schemeClr val="tx2"/>
              </a:solidFill>
              <a:latin typeface="+mj-lt"/>
            </a:endParaRPr>
          </a:p>
        </p:txBody>
      </p:sp>
      <p:sp>
        <p:nvSpPr>
          <p:cNvPr id="12" name="Pfeil nach rechts 11"/>
          <p:cNvSpPr/>
          <p:nvPr/>
        </p:nvSpPr>
        <p:spPr>
          <a:xfrm rot="5400000">
            <a:off x="2794169" y="3837903"/>
            <a:ext cx="653882" cy="484632"/>
          </a:xfrm>
          <a:prstGeom prst="righ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de-CH"/>
          </a:p>
        </p:txBody>
      </p:sp>
      <p:sp>
        <p:nvSpPr>
          <p:cNvPr id="13" name="Pfeil nach rechts 12"/>
          <p:cNvSpPr/>
          <p:nvPr/>
        </p:nvSpPr>
        <p:spPr>
          <a:xfrm rot="16200000">
            <a:off x="5718033" y="3826668"/>
            <a:ext cx="653882" cy="484632"/>
          </a:xfrm>
          <a:prstGeom prst="righ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de-CH"/>
          </a:p>
        </p:txBody>
      </p:sp>
      <p:sp>
        <p:nvSpPr>
          <p:cNvPr id="14" name="Textfeld 13"/>
          <p:cNvSpPr txBox="1"/>
          <p:nvPr/>
        </p:nvSpPr>
        <p:spPr>
          <a:xfrm rot="18939897">
            <a:off x="-20130" y="3776130"/>
            <a:ext cx="2574744" cy="523220"/>
          </a:xfrm>
          <a:prstGeom prst="rect">
            <a:avLst/>
          </a:prstGeom>
          <a:noFill/>
        </p:spPr>
        <p:txBody>
          <a:bodyPr wrap="none" rtlCol="0">
            <a:spAutoFit/>
          </a:bodyPr>
          <a:lstStyle/>
          <a:p>
            <a:r>
              <a:rPr lang="de-CH" sz="2800" dirty="0">
                <a:solidFill>
                  <a:schemeClr val="tx2"/>
                </a:solidFill>
                <a:latin typeface="+mj-lt"/>
              </a:rPr>
              <a:t>Real</a:t>
            </a:r>
            <a:r>
              <a:rPr lang="de-CH" sz="2800" dirty="0">
                <a:latin typeface="Gill Sans MT" panose="020B0502020104020203"/>
              </a:rPr>
              <a:t> </a:t>
            </a:r>
            <a:r>
              <a:rPr lang="de-CH" sz="2800" dirty="0">
                <a:solidFill>
                  <a:schemeClr val="tx2"/>
                </a:solidFill>
                <a:latin typeface="+mj-lt"/>
              </a:rPr>
              <a:t>Estate Data</a:t>
            </a:r>
          </a:p>
        </p:txBody>
      </p:sp>
      <p:sp>
        <p:nvSpPr>
          <p:cNvPr id="15" name="Textfeld 14"/>
          <p:cNvSpPr txBox="1"/>
          <p:nvPr/>
        </p:nvSpPr>
        <p:spPr>
          <a:xfrm rot="2494048">
            <a:off x="7338103" y="3943325"/>
            <a:ext cx="1845377" cy="646331"/>
          </a:xfrm>
          <a:prstGeom prst="rect">
            <a:avLst/>
          </a:prstGeom>
          <a:noFill/>
        </p:spPr>
        <p:txBody>
          <a:bodyPr wrap="none" rtlCol="0">
            <a:spAutoFit/>
          </a:bodyPr>
          <a:lstStyle/>
          <a:p>
            <a:r>
              <a:rPr lang="de-CH" sz="3600" dirty="0">
                <a:solidFill>
                  <a:schemeClr val="tx2"/>
                </a:solidFill>
                <a:latin typeface="+mj-lt"/>
              </a:rPr>
              <a:t>ZHRE APP</a:t>
            </a:r>
          </a:p>
        </p:txBody>
      </p:sp>
      <p:sp>
        <p:nvSpPr>
          <p:cNvPr id="16" name="Gleichschenkliges Dreieck 15"/>
          <p:cNvSpPr/>
          <p:nvPr/>
        </p:nvSpPr>
        <p:spPr>
          <a:xfrm rot="5400000">
            <a:off x="1130877" y="3922134"/>
            <a:ext cx="2899424" cy="438705"/>
          </a:xfrm>
          <a:prstGeom prst="triangl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de-CH"/>
          </a:p>
        </p:txBody>
      </p:sp>
      <p:sp>
        <p:nvSpPr>
          <p:cNvPr id="17" name="Gleichschenkliges Dreieck 16"/>
          <p:cNvSpPr/>
          <p:nvPr/>
        </p:nvSpPr>
        <p:spPr>
          <a:xfrm rot="5400000">
            <a:off x="4493523" y="3855220"/>
            <a:ext cx="4755960" cy="566713"/>
          </a:xfrm>
          <a:prstGeom prst="triangl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de-CH"/>
          </a:p>
        </p:txBody>
      </p:sp>
      <p:sp>
        <p:nvSpPr>
          <p:cNvPr id="18" name="Abgerundetes Rechteck 17"/>
          <p:cNvSpPr/>
          <p:nvPr/>
        </p:nvSpPr>
        <p:spPr>
          <a:xfrm>
            <a:off x="3452487" y="3765842"/>
            <a:ext cx="2113012" cy="652553"/>
          </a:xfrm>
          <a:prstGeom prst="roundRect">
            <a:avLst/>
          </a:prstGeom>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CH" sz="1600" dirty="0" err="1">
                <a:solidFill>
                  <a:schemeClr val="accent1">
                    <a:lumMod val="20000"/>
                    <a:lumOff val="80000"/>
                  </a:schemeClr>
                </a:solidFill>
                <a:latin typeface="+mj-lt"/>
              </a:rPr>
              <a:t>filter</a:t>
            </a:r>
            <a:r>
              <a:rPr lang="de-CH" sz="1600" dirty="0">
                <a:solidFill>
                  <a:schemeClr val="accent1">
                    <a:lumMod val="20000"/>
                    <a:lumOff val="80000"/>
                  </a:schemeClr>
                </a:solidFill>
                <a:latin typeface="+mj-lt"/>
              </a:rPr>
              <a:t>, </a:t>
            </a:r>
            <a:r>
              <a:rPr lang="de-CH" sz="1600" dirty="0" err="1">
                <a:solidFill>
                  <a:schemeClr val="accent1">
                    <a:lumMod val="20000"/>
                    <a:lumOff val="80000"/>
                  </a:schemeClr>
                </a:solidFill>
                <a:latin typeface="+mj-lt"/>
              </a:rPr>
              <a:t>mutate</a:t>
            </a:r>
            <a:r>
              <a:rPr lang="de-CH" sz="1600" dirty="0">
                <a:solidFill>
                  <a:schemeClr val="accent1">
                    <a:lumMod val="20000"/>
                    <a:lumOff val="80000"/>
                  </a:schemeClr>
                </a:solidFill>
                <a:latin typeface="+mj-lt"/>
              </a:rPr>
              <a:t>, </a:t>
            </a:r>
            <a:r>
              <a:rPr lang="de-CH" sz="1600" dirty="0" err="1">
                <a:solidFill>
                  <a:schemeClr val="accent1">
                    <a:lumMod val="20000"/>
                    <a:lumOff val="80000"/>
                  </a:schemeClr>
                </a:solidFill>
                <a:latin typeface="+mj-lt"/>
              </a:rPr>
              <a:t>render</a:t>
            </a:r>
            <a:endParaRPr lang="de-CH" sz="1600" dirty="0">
              <a:solidFill>
                <a:schemeClr val="accent1">
                  <a:lumMod val="20000"/>
                  <a:lumOff val="80000"/>
                </a:schemeClr>
              </a:solidFill>
              <a:latin typeface="+mj-lt"/>
            </a:endParaRPr>
          </a:p>
        </p:txBody>
      </p:sp>
    </p:spTree>
    <p:extLst>
      <p:ext uri="{BB962C8B-B14F-4D97-AF65-F5344CB8AC3E}">
        <p14:creationId xmlns:p14="http://schemas.microsoft.com/office/powerpoint/2010/main" val="319455034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zhre_APP">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2645" r="13160"/>
          <a:stretch>
            <a:fillRect/>
          </a:stretch>
        </p:blipFill>
        <p:spPr>
          <a:xfrm>
            <a:off x="0" y="682905"/>
            <a:ext cx="9158996" cy="5775767"/>
          </a:xfrm>
          <a:prstGeom prst="rect">
            <a:avLst/>
          </a:prstGeom>
        </p:spPr>
      </p:pic>
      <p:sp>
        <p:nvSpPr>
          <p:cNvPr id="5" name="Abgerundetes Rechteck 4"/>
          <p:cNvSpPr/>
          <p:nvPr/>
        </p:nvSpPr>
        <p:spPr>
          <a:xfrm rot="18988732">
            <a:off x="6496194" y="5289162"/>
            <a:ext cx="2787905" cy="705960"/>
          </a:xfrm>
          <a:prstGeom prst="round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CH" cap="all" spc="200" dirty="0">
                <a:solidFill>
                  <a:schemeClr val="tx2"/>
                </a:solidFill>
                <a:latin typeface="+mj-lt"/>
                <a:ea typeface="+mj-ea"/>
                <a:cs typeface="+mj-cs"/>
              </a:rPr>
              <a:t>Maxzh.shinyapps.io/</a:t>
            </a:r>
            <a:r>
              <a:rPr lang="de-CH" cap="all" spc="200" dirty="0" err="1">
                <a:solidFill>
                  <a:schemeClr val="tx2"/>
                </a:solidFill>
                <a:latin typeface="+mj-lt"/>
                <a:ea typeface="+mj-ea"/>
                <a:cs typeface="+mj-cs"/>
              </a:rPr>
              <a:t>zhreapp</a:t>
            </a:r>
            <a:endParaRPr lang="de-CH" cap="all" spc="200" dirty="0">
              <a:solidFill>
                <a:schemeClr val="tx2"/>
              </a:solidFill>
              <a:latin typeface="+mj-lt"/>
              <a:ea typeface="+mj-ea"/>
              <a:cs typeface="+mj-cs"/>
            </a:endParaRPr>
          </a:p>
        </p:txBody>
      </p:sp>
      <p:sp>
        <p:nvSpPr>
          <p:cNvPr id="8" name="Rechteck 7"/>
          <p:cNvSpPr/>
          <p:nvPr/>
        </p:nvSpPr>
        <p:spPr>
          <a:xfrm>
            <a:off x="4122298" y="682905"/>
            <a:ext cx="914400" cy="38818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de-CH"/>
          </a:p>
        </p:txBody>
      </p:sp>
    </p:spTree>
    <p:extLst>
      <p:ext uri="{BB962C8B-B14F-4D97-AF65-F5344CB8AC3E}">
        <p14:creationId xmlns:p14="http://schemas.microsoft.com/office/powerpoint/2010/main" val="3045359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2000"/>
                                  </p:stCondLst>
                                  <p:childTnLst>
                                    <p:cmd type="call" cmd="playFrom(0.0)">
                                      <p:cBhvr>
                                        <p:cTn id="6" dur="72999" fill="hold"/>
                                        <p:tgtEl>
                                          <p:spTgt spid="9"/>
                                        </p:tgtEl>
                                      </p:cBhvr>
                                    </p:cmd>
                                  </p:childTnLst>
                                </p:cTn>
                              </p:par>
                              <p:par>
                                <p:cTn id="7" presetID="1" presetClass="entr" presetSubtype="0" fill="hold" grpId="0" nodeType="withEffect">
                                  <p:stCondLst>
                                    <p:cond delay="225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9"/>
                </p:tgtEl>
              </p:cMediaNode>
            </p:video>
          </p:childTnLst>
        </p:cTn>
      </p:par>
    </p:tnLst>
    <p:bldLst>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2"/>
          <p:cNvSpPr>
            <a:spLocks noGrp="1"/>
          </p:cNvSpPr>
          <p:nvPr>
            <p:ph type="ctrTitle" idx="4294967295"/>
          </p:nvPr>
        </p:nvSpPr>
        <p:spPr>
          <a:xfrm>
            <a:off x="208345" y="266700"/>
            <a:ext cx="8935655" cy="898525"/>
          </a:xfrm>
        </p:spPr>
        <p:txBody>
          <a:bodyPr/>
          <a:lstStyle/>
          <a:p>
            <a:pPr algn="ctr"/>
            <a:r>
              <a:rPr lang="de-CH" sz="4000" dirty="0">
                <a:solidFill>
                  <a:schemeClr val="accent1">
                    <a:lumMod val="40000"/>
                    <a:lumOff val="60000"/>
                  </a:schemeClr>
                </a:solidFill>
              </a:rPr>
              <a:t>ZHRE APP: </a:t>
            </a:r>
            <a:r>
              <a:rPr lang="de-CH" sz="4000" dirty="0" err="1">
                <a:solidFill>
                  <a:schemeClr val="accent1">
                    <a:lumMod val="40000"/>
                    <a:lumOff val="60000"/>
                  </a:schemeClr>
                </a:solidFill>
              </a:rPr>
              <a:t>solved</a:t>
            </a:r>
            <a:r>
              <a:rPr lang="de-CH" sz="4000" dirty="0">
                <a:solidFill>
                  <a:schemeClr val="accent1">
                    <a:lumMod val="40000"/>
                    <a:lumOff val="60000"/>
                  </a:schemeClr>
                </a:solidFill>
              </a:rPr>
              <a:t> </a:t>
            </a:r>
            <a:r>
              <a:rPr lang="de-CH" sz="4000" dirty="0" err="1">
                <a:solidFill>
                  <a:schemeClr val="accent1">
                    <a:lumMod val="40000"/>
                    <a:lumOff val="60000"/>
                  </a:schemeClr>
                </a:solidFill>
              </a:rPr>
              <a:t>challenges</a:t>
            </a:r>
            <a:endParaRPr lang="de-CH" sz="4000" dirty="0"/>
          </a:p>
        </p:txBody>
      </p:sp>
      <p:sp>
        <p:nvSpPr>
          <p:cNvPr id="6" name="Untertitel 2"/>
          <p:cNvSpPr txBox="1">
            <a:spLocks/>
          </p:cNvSpPr>
          <p:nvPr/>
        </p:nvSpPr>
        <p:spPr>
          <a:xfrm>
            <a:off x="208345" y="1319842"/>
            <a:ext cx="8935656" cy="5538158"/>
          </a:xfrm>
          <a:prstGeom prst="rect">
            <a:avLst/>
          </a:prstGeom>
        </p:spPr>
        <p:txBody>
          <a:bodyPr vert="horz" lIns="91440" tIns="45720" rIns="91440" bIns="45720" rtlCol="0" anchor="t">
            <a:normAutofit/>
          </a:bodyPr>
          <a:lstStyle>
            <a:lvl1pPr marL="0" indent="0" algn="ctr" defTabSz="914400" rtl="0" eaLnBrk="1" latinLnBrk="0" hangingPunct="1">
              <a:lnSpc>
                <a:spcPct val="100000"/>
              </a:lnSpc>
              <a:spcBef>
                <a:spcPts val="700"/>
              </a:spcBef>
              <a:buClr>
                <a:schemeClr val="tx2"/>
              </a:buClr>
              <a:buFont typeface="Arial" panose="020B0604020202020204" pitchFamily="34" charset="0"/>
              <a:buNone/>
              <a:defRPr sz="2000" b="1" i="0" kern="1200" cap="all" spc="400" baseline="0">
                <a:solidFill>
                  <a:schemeClr val="tx2"/>
                </a:solidFill>
                <a:latin typeface="+mn-lt"/>
                <a:ea typeface="+mn-ea"/>
                <a:cs typeface="+mn-cs"/>
              </a:defRPr>
            </a:lvl1pPr>
            <a:lvl2pPr marL="457200" indent="0" algn="ctr" defTabSz="914400" rtl="0" eaLnBrk="1" latinLnBrk="0" hangingPunct="1">
              <a:lnSpc>
                <a:spcPct val="110000"/>
              </a:lnSpc>
              <a:spcBef>
                <a:spcPts val="700"/>
              </a:spcBef>
              <a:buClr>
                <a:schemeClr val="tx2"/>
              </a:buClr>
              <a:buFont typeface="Gill Sans MT" panose="020B0502020104020203" pitchFamily="34" charset="0"/>
              <a:buNone/>
              <a:defRPr sz="2000" kern="1200">
                <a:solidFill>
                  <a:schemeClr val="tx1">
                    <a:lumMod val="65000"/>
                    <a:lumOff val="35000"/>
                  </a:schemeClr>
                </a:solidFill>
                <a:latin typeface="+mn-lt"/>
                <a:ea typeface="+mn-ea"/>
                <a:cs typeface="+mn-cs"/>
              </a:defRPr>
            </a:lvl2pPr>
            <a:lvl3pPr marL="914400" indent="0" algn="ctr" defTabSz="914400" rtl="0" eaLnBrk="1" latinLnBrk="0" hangingPunct="1">
              <a:lnSpc>
                <a:spcPct val="110000"/>
              </a:lnSpc>
              <a:spcBef>
                <a:spcPts val="700"/>
              </a:spcBef>
              <a:buClr>
                <a:schemeClr val="tx2"/>
              </a:buClr>
              <a:buFont typeface="Arial" panose="020B0604020202020204" pitchFamily="34" charset="0"/>
              <a:buNone/>
              <a:defRPr sz="1800" kern="1200">
                <a:solidFill>
                  <a:schemeClr val="tx1">
                    <a:lumMod val="65000"/>
                    <a:lumOff val="35000"/>
                  </a:schemeClr>
                </a:solidFill>
                <a:latin typeface="+mn-lt"/>
                <a:ea typeface="+mn-ea"/>
                <a:cs typeface="+mn-cs"/>
              </a:defRPr>
            </a:lvl3pPr>
            <a:lvl4pPr marL="1371600" indent="0" algn="ctr" defTabSz="914400" rtl="0" eaLnBrk="1" latinLnBrk="0" hangingPunct="1">
              <a:lnSpc>
                <a:spcPct val="110000"/>
              </a:lnSpc>
              <a:spcBef>
                <a:spcPts val="700"/>
              </a:spcBef>
              <a:buClr>
                <a:schemeClr val="tx2"/>
              </a:buClr>
              <a:buFont typeface="Gill Sans MT" panose="020B0502020104020203" pitchFamily="34" charset="0"/>
              <a:buNone/>
              <a:defRPr sz="1600" kern="1200">
                <a:solidFill>
                  <a:schemeClr val="tx1">
                    <a:lumMod val="65000"/>
                    <a:lumOff val="35000"/>
                  </a:schemeClr>
                </a:solidFill>
                <a:latin typeface="+mn-lt"/>
                <a:ea typeface="+mn-ea"/>
                <a:cs typeface="+mn-cs"/>
              </a:defRPr>
            </a:lvl4pPr>
            <a:lvl5pPr marL="1828800" indent="0" algn="ctr" defTabSz="914400" rtl="0" eaLnBrk="1" latinLnBrk="0" hangingPunct="1">
              <a:lnSpc>
                <a:spcPct val="110000"/>
              </a:lnSpc>
              <a:spcBef>
                <a:spcPts val="700"/>
              </a:spcBef>
              <a:buClr>
                <a:schemeClr val="tx2"/>
              </a:buClr>
              <a:buFont typeface="Arial" panose="020B0604020202020204" pitchFamily="34" charset="0"/>
              <a:buNone/>
              <a:defRPr sz="1600" kern="1200">
                <a:solidFill>
                  <a:schemeClr val="tx1">
                    <a:lumMod val="65000"/>
                    <a:lumOff val="35000"/>
                  </a:schemeClr>
                </a:solidFill>
                <a:latin typeface="+mn-lt"/>
                <a:ea typeface="+mn-ea"/>
                <a:cs typeface="+mn-cs"/>
              </a:defRPr>
            </a:lvl5pPr>
            <a:lvl6pPr marL="2286000" indent="0" algn="ctr" defTabSz="914400" rtl="0" eaLnBrk="1" latinLnBrk="0" hangingPunct="1">
              <a:lnSpc>
                <a:spcPct val="110000"/>
              </a:lnSpc>
              <a:spcBef>
                <a:spcPts val="700"/>
              </a:spcBef>
              <a:buClr>
                <a:schemeClr val="tx2"/>
              </a:buClr>
              <a:buFont typeface="Gill Sans MT" panose="020B0502020104020203" pitchFamily="34" charset="0"/>
              <a:buNone/>
              <a:defRPr sz="1600" kern="1200">
                <a:solidFill>
                  <a:schemeClr val="tx1">
                    <a:lumMod val="65000"/>
                    <a:lumOff val="35000"/>
                  </a:schemeClr>
                </a:solidFill>
                <a:latin typeface="+mn-lt"/>
                <a:ea typeface="+mn-ea"/>
                <a:cs typeface="+mn-cs"/>
              </a:defRPr>
            </a:lvl6pPr>
            <a:lvl7pPr marL="2743200" indent="0" algn="ctr" defTabSz="914400" rtl="0" eaLnBrk="1" latinLnBrk="0" hangingPunct="1">
              <a:lnSpc>
                <a:spcPct val="110000"/>
              </a:lnSpc>
              <a:spcBef>
                <a:spcPts val="700"/>
              </a:spcBef>
              <a:buClr>
                <a:schemeClr val="tx2"/>
              </a:buClr>
              <a:buFont typeface="Arial" panose="020B0604020202020204" pitchFamily="34" charset="0"/>
              <a:buNone/>
              <a:defRPr sz="1600" kern="1200">
                <a:solidFill>
                  <a:schemeClr val="tx1">
                    <a:lumMod val="65000"/>
                    <a:lumOff val="35000"/>
                  </a:schemeClr>
                </a:solidFill>
                <a:latin typeface="+mn-lt"/>
                <a:ea typeface="+mn-ea"/>
                <a:cs typeface="+mn-cs"/>
              </a:defRPr>
            </a:lvl7pPr>
            <a:lvl8pPr marL="3200400" indent="0" algn="ctr" defTabSz="914400" rtl="0" eaLnBrk="1" latinLnBrk="0" hangingPunct="1">
              <a:lnSpc>
                <a:spcPct val="110000"/>
              </a:lnSpc>
              <a:spcBef>
                <a:spcPts val="700"/>
              </a:spcBef>
              <a:buClr>
                <a:schemeClr val="tx2"/>
              </a:buClr>
              <a:buFont typeface="Gill Sans MT" panose="020B0502020104020203" pitchFamily="34" charset="0"/>
              <a:buNone/>
              <a:defRPr sz="1600" kern="1200" baseline="0">
                <a:solidFill>
                  <a:schemeClr val="tx1">
                    <a:lumMod val="65000"/>
                    <a:lumOff val="35000"/>
                  </a:schemeClr>
                </a:solidFill>
                <a:latin typeface="+mn-lt"/>
                <a:ea typeface="+mn-ea"/>
                <a:cs typeface="+mn-cs"/>
              </a:defRPr>
            </a:lvl8pPr>
            <a:lvl9pPr marL="3657600" indent="0" algn="ctr" defTabSz="914400" rtl="0" eaLnBrk="1" latinLnBrk="0" hangingPunct="1">
              <a:lnSpc>
                <a:spcPct val="110000"/>
              </a:lnSpc>
              <a:spcBef>
                <a:spcPts val="700"/>
              </a:spcBef>
              <a:buClr>
                <a:schemeClr val="tx2"/>
              </a:buClr>
              <a:buFont typeface="Arial" panose="020B0604020202020204" pitchFamily="34" charset="0"/>
              <a:buNone/>
              <a:defRPr sz="1600" kern="1200" baseline="0">
                <a:solidFill>
                  <a:schemeClr val="tx1">
                    <a:lumMod val="65000"/>
                    <a:lumOff val="35000"/>
                  </a:schemeClr>
                </a:solidFill>
                <a:latin typeface="+mn-lt"/>
                <a:ea typeface="+mn-ea"/>
                <a:cs typeface="+mn-cs"/>
              </a:defRPr>
            </a:lvl9pPr>
          </a:lstStyle>
          <a:p>
            <a:pPr algn="l"/>
            <a:endParaRPr lang="en-GB" b="0" dirty="0">
              <a:latin typeface="+mj-lt"/>
            </a:endParaRPr>
          </a:p>
          <a:p>
            <a:pPr algn="l"/>
            <a:r>
              <a:rPr lang="en-GB" b="0" dirty="0">
                <a:latin typeface="+mj-lt"/>
              </a:rPr>
              <a:t>Data protection			</a:t>
            </a:r>
          </a:p>
          <a:p>
            <a:pPr algn="l"/>
            <a:r>
              <a:rPr lang="en-GB" b="0" dirty="0">
                <a:latin typeface="+mj-lt"/>
                <a:sym typeface="Wingdings" panose="05000000000000000000" pitchFamily="2" charset="2"/>
              </a:rPr>
              <a:t>		</a:t>
            </a:r>
            <a:r>
              <a:rPr lang="en-GB" b="0" cap="none" dirty="0">
                <a:sym typeface="Wingdings" panose="05000000000000000000" pitchFamily="2" charset="2"/>
              </a:rPr>
              <a:t>hexagon instead of exact coordinates</a:t>
            </a:r>
            <a:endParaRPr lang="en-US" b="0" cap="none" dirty="0"/>
          </a:p>
          <a:p>
            <a:pPr algn="l"/>
            <a:r>
              <a:rPr lang="en-US" b="0" dirty="0">
                <a:latin typeface="+mj-lt"/>
              </a:rPr>
              <a:t>One app for three statistic </a:t>
            </a:r>
            <a:r>
              <a:rPr lang="en-US" b="0" dirty="0"/>
              <a:t>		</a:t>
            </a:r>
          </a:p>
          <a:p>
            <a:pPr algn="l"/>
            <a:r>
              <a:rPr lang="en-US" b="0" dirty="0">
                <a:sym typeface="Wingdings" panose="05000000000000000000" pitchFamily="2" charset="2"/>
              </a:rPr>
              <a:t>		</a:t>
            </a:r>
            <a:r>
              <a:rPr lang="en-US" b="0" cap="none" dirty="0" err="1">
                <a:latin typeface="Courier New" panose="02070309020205020404" pitchFamily="49" charset="0"/>
                <a:cs typeface="Courier New" panose="02070309020205020404" pitchFamily="49" charset="0"/>
                <a:sym typeface="Wingdings" panose="05000000000000000000" pitchFamily="2" charset="2"/>
              </a:rPr>
              <a:t>conditionalPanel</a:t>
            </a:r>
            <a:r>
              <a:rPr lang="en-US" b="0" cap="none" dirty="0">
                <a:latin typeface="Courier New" panose="02070309020205020404" pitchFamily="49" charset="0"/>
                <a:cs typeface="Courier New" panose="02070309020205020404" pitchFamily="49" charset="0"/>
                <a:sym typeface="Wingdings" panose="05000000000000000000" pitchFamily="2" charset="2"/>
              </a:rPr>
              <a:t>()</a:t>
            </a:r>
          </a:p>
          <a:p>
            <a:pPr algn="l"/>
            <a:r>
              <a:rPr lang="en-US" b="0" dirty="0">
                <a:latin typeface="+mj-lt"/>
              </a:rPr>
              <a:t>great flexibility of the query</a:t>
            </a:r>
            <a:r>
              <a:rPr lang="en-US" b="0" dirty="0"/>
              <a:t>	</a:t>
            </a:r>
          </a:p>
          <a:p>
            <a:pPr algn="l"/>
            <a:r>
              <a:rPr lang="en-US" b="0" dirty="0">
                <a:sym typeface="Wingdings" panose="05000000000000000000" pitchFamily="2" charset="2"/>
              </a:rPr>
              <a:t>	 	</a:t>
            </a:r>
            <a:r>
              <a:rPr lang="en-US" b="0" cap="none" dirty="0">
                <a:sym typeface="Wingdings" panose="05000000000000000000" pitchFamily="2" charset="2"/>
              </a:rPr>
              <a:t>full Dataset &amp; </a:t>
            </a:r>
            <a:r>
              <a:rPr lang="en-US" b="0" cap="none" dirty="0" err="1">
                <a:latin typeface="Courier New" panose="02070309020205020404" pitchFamily="49" charset="0"/>
                <a:cs typeface="Courier New" panose="02070309020205020404" pitchFamily="49" charset="0"/>
                <a:sym typeface="Wingdings" panose="05000000000000000000" pitchFamily="2" charset="2"/>
              </a:rPr>
              <a:t>distrr</a:t>
            </a:r>
            <a:r>
              <a:rPr lang="en-US" b="0" cap="none" dirty="0">
                <a:latin typeface="Courier New" panose="02070309020205020404" pitchFamily="49" charset="0"/>
                <a:cs typeface="Courier New" panose="02070309020205020404" pitchFamily="49" charset="0"/>
                <a:sym typeface="Wingdings" panose="05000000000000000000" pitchFamily="2" charset="2"/>
              </a:rPr>
              <a:t>::dcc6</a:t>
            </a:r>
          </a:p>
          <a:p>
            <a:pPr algn="l"/>
            <a:r>
              <a:rPr lang="en-US" b="0" dirty="0">
                <a:latin typeface="+mj-lt"/>
                <a:sym typeface="Wingdings" panose="05000000000000000000" pitchFamily="2" charset="2"/>
              </a:rPr>
              <a:t>download of calculated data and graphs</a:t>
            </a:r>
            <a:r>
              <a:rPr lang="en-US" b="0" dirty="0">
                <a:sym typeface="Wingdings" panose="05000000000000000000" pitchFamily="2" charset="2"/>
              </a:rPr>
              <a:t>	</a:t>
            </a:r>
          </a:p>
          <a:p>
            <a:pPr algn="l"/>
            <a:r>
              <a:rPr lang="en-US" b="0" dirty="0">
                <a:sym typeface="Wingdings" panose="05000000000000000000" pitchFamily="2" charset="2"/>
              </a:rPr>
              <a:t>	 	</a:t>
            </a:r>
            <a:r>
              <a:rPr lang="en-US" b="0" cap="none" dirty="0">
                <a:latin typeface="Courier New" panose="02070309020205020404" pitchFamily="49" charset="0"/>
                <a:cs typeface="Courier New" panose="02070309020205020404" pitchFamily="49" charset="0"/>
                <a:sym typeface="Wingdings" panose="05000000000000000000" pitchFamily="2" charset="2"/>
              </a:rPr>
              <a:t>reactive({}) </a:t>
            </a:r>
            <a:r>
              <a:rPr lang="en-US" b="0" cap="none" dirty="0">
                <a:sym typeface="Wingdings" panose="05000000000000000000" pitchFamily="2" charset="2"/>
              </a:rPr>
              <a:t>&amp; </a:t>
            </a:r>
            <a:r>
              <a:rPr lang="en-US" b="0" cap="none" dirty="0" err="1">
                <a:latin typeface="Courier New" panose="02070309020205020404" pitchFamily="49" charset="0"/>
                <a:cs typeface="Courier New" panose="02070309020205020404" pitchFamily="49" charset="0"/>
                <a:sym typeface="Wingdings" panose="05000000000000000000" pitchFamily="2" charset="2"/>
              </a:rPr>
              <a:t>downloadHandler</a:t>
            </a:r>
            <a:r>
              <a:rPr lang="en-US" b="0" cap="none" dirty="0">
                <a:latin typeface="Courier New" panose="02070309020205020404" pitchFamily="49" charset="0"/>
                <a:cs typeface="Courier New" panose="02070309020205020404" pitchFamily="49" charset="0"/>
                <a:sym typeface="Wingdings" panose="05000000000000000000" pitchFamily="2" charset="2"/>
              </a:rPr>
              <a:t>()</a:t>
            </a:r>
          </a:p>
          <a:p>
            <a:pPr algn="l"/>
            <a:r>
              <a:rPr lang="en-GB" b="0" dirty="0">
                <a:latin typeface="+mj-lt"/>
                <a:sym typeface="Wingdings" panose="05000000000000000000" pitchFamily="2" charset="2"/>
              </a:rPr>
              <a:t>Visualisation</a:t>
            </a:r>
            <a:r>
              <a:rPr lang="en-US" b="0" dirty="0">
                <a:latin typeface="+mj-lt"/>
                <a:sym typeface="Wingdings" panose="05000000000000000000" pitchFamily="2" charset="2"/>
              </a:rPr>
              <a:t> in a map</a:t>
            </a:r>
          </a:p>
          <a:p>
            <a:pPr algn="l"/>
            <a:r>
              <a:rPr lang="en-US" b="0" dirty="0">
                <a:sym typeface="Wingdings" panose="05000000000000000000" pitchFamily="2" charset="2"/>
              </a:rPr>
              <a:t>	 	</a:t>
            </a:r>
            <a:r>
              <a:rPr lang="en-US" b="0" cap="none" dirty="0">
                <a:latin typeface="Courier New" panose="02070309020205020404" pitchFamily="49" charset="0"/>
                <a:cs typeface="Courier New" panose="02070309020205020404" pitchFamily="49" charset="0"/>
                <a:sym typeface="Wingdings" panose="05000000000000000000" pitchFamily="2" charset="2"/>
              </a:rPr>
              <a:t>reactive({}) </a:t>
            </a:r>
            <a:r>
              <a:rPr lang="en-US" b="0" cap="none" dirty="0">
                <a:sym typeface="Wingdings" panose="05000000000000000000" pitchFamily="2" charset="2"/>
              </a:rPr>
              <a:t>&amp; </a:t>
            </a:r>
            <a:r>
              <a:rPr lang="en-US" b="0" cap="none" dirty="0">
                <a:latin typeface="Courier New" panose="02070309020205020404" pitchFamily="49" charset="0"/>
                <a:cs typeface="Courier New" panose="02070309020205020404" pitchFamily="49" charset="0"/>
                <a:sym typeface="Wingdings" panose="05000000000000000000" pitchFamily="2" charset="2"/>
              </a:rPr>
              <a:t>leaflet()</a:t>
            </a:r>
          </a:p>
          <a:p>
            <a:pPr algn="l"/>
            <a:r>
              <a:rPr lang="en-US" b="0" dirty="0">
                <a:latin typeface="+mj-lt"/>
                <a:sym typeface="Wingdings" panose="05000000000000000000" pitchFamily="2" charset="2"/>
              </a:rPr>
              <a:t>Warning if number of observation is to low</a:t>
            </a:r>
          </a:p>
          <a:p>
            <a:pPr algn="l"/>
            <a:r>
              <a:rPr lang="en-US" b="0" dirty="0">
                <a:sym typeface="Wingdings" panose="05000000000000000000" pitchFamily="2" charset="2"/>
              </a:rPr>
              <a:t>		</a:t>
            </a:r>
            <a:r>
              <a:rPr lang="en-US" b="0" cap="none" dirty="0" err="1">
                <a:latin typeface="Courier New" panose="02070309020205020404" pitchFamily="49" charset="0"/>
                <a:cs typeface="Courier New" panose="02070309020205020404" pitchFamily="49" charset="0"/>
                <a:sym typeface="Wingdings" panose="05000000000000000000" pitchFamily="2" charset="2"/>
              </a:rPr>
              <a:t>modalDialog</a:t>
            </a:r>
            <a:r>
              <a:rPr lang="en-US" b="0" cap="none" dirty="0" smtClean="0">
                <a:latin typeface="Courier New" panose="02070309020205020404" pitchFamily="49" charset="0"/>
                <a:cs typeface="Courier New" panose="02070309020205020404" pitchFamily="49" charset="0"/>
                <a:sym typeface="Wingdings" panose="05000000000000000000" pitchFamily="2" charset="2"/>
              </a:rPr>
              <a:t>()</a:t>
            </a:r>
            <a:endParaRPr lang="en-US" sz="2400" b="0" dirty="0">
              <a:sym typeface="Wingdings" panose="05000000000000000000" pitchFamily="2" charset="2"/>
            </a:endParaRPr>
          </a:p>
        </p:txBody>
      </p:sp>
    </p:spTree>
    <p:extLst>
      <p:ext uri="{BB962C8B-B14F-4D97-AF65-F5344CB8AC3E}">
        <p14:creationId xmlns:p14="http://schemas.microsoft.com/office/powerpoint/2010/main" val="78119028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2"/>
          <p:cNvSpPr>
            <a:spLocks noGrp="1"/>
          </p:cNvSpPr>
          <p:nvPr>
            <p:ph type="ctrTitle" idx="4294967295"/>
          </p:nvPr>
        </p:nvSpPr>
        <p:spPr>
          <a:xfrm>
            <a:off x="208345" y="266700"/>
            <a:ext cx="8935655" cy="898525"/>
          </a:xfrm>
        </p:spPr>
        <p:txBody>
          <a:bodyPr/>
          <a:lstStyle/>
          <a:p>
            <a:pPr algn="ctr"/>
            <a:r>
              <a:rPr lang="de-CH" sz="4000" dirty="0">
                <a:solidFill>
                  <a:schemeClr val="accent1">
                    <a:lumMod val="40000"/>
                    <a:lumOff val="60000"/>
                  </a:schemeClr>
                </a:solidFill>
              </a:rPr>
              <a:t>ZHRE APP: </a:t>
            </a:r>
            <a:r>
              <a:rPr lang="de-CH" sz="4000" dirty="0" err="1">
                <a:solidFill>
                  <a:schemeClr val="accent1">
                    <a:lumMod val="40000"/>
                    <a:lumOff val="60000"/>
                  </a:schemeClr>
                </a:solidFill>
              </a:rPr>
              <a:t>pending</a:t>
            </a:r>
            <a:r>
              <a:rPr lang="de-CH" sz="4000" dirty="0">
                <a:solidFill>
                  <a:schemeClr val="accent1">
                    <a:lumMod val="40000"/>
                    <a:lumOff val="60000"/>
                  </a:schemeClr>
                </a:solidFill>
              </a:rPr>
              <a:t> </a:t>
            </a:r>
            <a:r>
              <a:rPr lang="de-CH" sz="4000" dirty="0" err="1">
                <a:solidFill>
                  <a:schemeClr val="accent1">
                    <a:lumMod val="40000"/>
                    <a:lumOff val="60000"/>
                  </a:schemeClr>
                </a:solidFill>
              </a:rPr>
              <a:t>challenges</a:t>
            </a:r>
            <a:endParaRPr lang="de-CH" sz="4000" dirty="0"/>
          </a:p>
        </p:txBody>
      </p:sp>
      <p:sp>
        <p:nvSpPr>
          <p:cNvPr id="6" name="Untertitel 2"/>
          <p:cNvSpPr txBox="1">
            <a:spLocks/>
          </p:cNvSpPr>
          <p:nvPr/>
        </p:nvSpPr>
        <p:spPr>
          <a:xfrm>
            <a:off x="208345" y="1319842"/>
            <a:ext cx="8935656" cy="5538158"/>
          </a:xfrm>
          <a:prstGeom prst="rect">
            <a:avLst/>
          </a:prstGeom>
        </p:spPr>
        <p:txBody>
          <a:bodyPr vert="horz" lIns="91440" tIns="45720" rIns="91440" bIns="45720" rtlCol="0" anchor="t">
            <a:normAutofit/>
          </a:bodyPr>
          <a:lstStyle>
            <a:lvl1pPr marL="0" indent="0" algn="ctr" defTabSz="914400" rtl="0" eaLnBrk="1" latinLnBrk="0" hangingPunct="1">
              <a:lnSpc>
                <a:spcPct val="100000"/>
              </a:lnSpc>
              <a:spcBef>
                <a:spcPts val="700"/>
              </a:spcBef>
              <a:buClr>
                <a:schemeClr val="tx2"/>
              </a:buClr>
              <a:buFont typeface="Arial" panose="020B0604020202020204" pitchFamily="34" charset="0"/>
              <a:buNone/>
              <a:defRPr sz="2000" b="1" i="0" kern="1200" cap="all" spc="400" baseline="0">
                <a:solidFill>
                  <a:schemeClr val="tx2"/>
                </a:solidFill>
                <a:latin typeface="+mn-lt"/>
                <a:ea typeface="+mn-ea"/>
                <a:cs typeface="+mn-cs"/>
              </a:defRPr>
            </a:lvl1pPr>
            <a:lvl2pPr marL="457200" indent="0" algn="ctr" defTabSz="914400" rtl="0" eaLnBrk="1" latinLnBrk="0" hangingPunct="1">
              <a:lnSpc>
                <a:spcPct val="110000"/>
              </a:lnSpc>
              <a:spcBef>
                <a:spcPts val="700"/>
              </a:spcBef>
              <a:buClr>
                <a:schemeClr val="tx2"/>
              </a:buClr>
              <a:buFont typeface="Gill Sans MT" panose="020B0502020104020203" pitchFamily="34" charset="0"/>
              <a:buNone/>
              <a:defRPr sz="2000" kern="1200">
                <a:solidFill>
                  <a:schemeClr val="tx1">
                    <a:lumMod val="65000"/>
                    <a:lumOff val="35000"/>
                  </a:schemeClr>
                </a:solidFill>
                <a:latin typeface="+mn-lt"/>
                <a:ea typeface="+mn-ea"/>
                <a:cs typeface="+mn-cs"/>
              </a:defRPr>
            </a:lvl2pPr>
            <a:lvl3pPr marL="914400" indent="0" algn="ctr" defTabSz="914400" rtl="0" eaLnBrk="1" latinLnBrk="0" hangingPunct="1">
              <a:lnSpc>
                <a:spcPct val="110000"/>
              </a:lnSpc>
              <a:spcBef>
                <a:spcPts val="700"/>
              </a:spcBef>
              <a:buClr>
                <a:schemeClr val="tx2"/>
              </a:buClr>
              <a:buFont typeface="Arial" panose="020B0604020202020204" pitchFamily="34" charset="0"/>
              <a:buNone/>
              <a:defRPr sz="1800" kern="1200">
                <a:solidFill>
                  <a:schemeClr val="tx1">
                    <a:lumMod val="65000"/>
                    <a:lumOff val="35000"/>
                  </a:schemeClr>
                </a:solidFill>
                <a:latin typeface="+mn-lt"/>
                <a:ea typeface="+mn-ea"/>
                <a:cs typeface="+mn-cs"/>
              </a:defRPr>
            </a:lvl3pPr>
            <a:lvl4pPr marL="1371600" indent="0" algn="ctr" defTabSz="914400" rtl="0" eaLnBrk="1" latinLnBrk="0" hangingPunct="1">
              <a:lnSpc>
                <a:spcPct val="110000"/>
              </a:lnSpc>
              <a:spcBef>
                <a:spcPts val="700"/>
              </a:spcBef>
              <a:buClr>
                <a:schemeClr val="tx2"/>
              </a:buClr>
              <a:buFont typeface="Gill Sans MT" panose="020B0502020104020203" pitchFamily="34" charset="0"/>
              <a:buNone/>
              <a:defRPr sz="1600" kern="1200">
                <a:solidFill>
                  <a:schemeClr val="tx1">
                    <a:lumMod val="65000"/>
                    <a:lumOff val="35000"/>
                  </a:schemeClr>
                </a:solidFill>
                <a:latin typeface="+mn-lt"/>
                <a:ea typeface="+mn-ea"/>
                <a:cs typeface="+mn-cs"/>
              </a:defRPr>
            </a:lvl4pPr>
            <a:lvl5pPr marL="1828800" indent="0" algn="ctr" defTabSz="914400" rtl="0" eaLnBrk="1" latinLnBrk="0" hangingPunct="1">
              <a:lnSpc>
                <a:spcPct val="110000"/>
              </a:lnSpc>
              <a:spcBef>
                <a:spcPts val="700"/>
              </a:spcBef>
              <a:buClr>
                <a:schemeClr val="tx2"/>
              </a:buClr>
              <a:buFont typeface="Arial" panose="020B0604020202020204" pitchFamily="34" charset="0"/>
              <a:buNone/>
              <a:defRPr sz="1600" kern="1200">
                <a:solidFill>
                  <a:schemeClr val="tx1">
                    <a:lumMod val="65000"/>
                    <a:lumOff val="35000"/>
                  </a:schemeClr>
                </a:solidFill>
                <a:latin typeface="+mn-lt"/>
                <a:ea typeface="+mn-ea"/>
                <a:cs typeface="+mn-cs"/>
              </a:defRPr>
            </a:lvl5pPr>
            <a:lvl6pPr marL="2286000" indent="0" algn="ctr" defTabSz="914400" rtl="0" eaLnBrk="1" latinLnBrk="0" hangingPunct="1">
              <a:lnSpc>
                <a:spcPct val="110000"/>
              </a:lnSpc>
              <a:spcBef>
                <a:spcPts val="700"/>
              </a:spcBef>
              <a:buClr>
                <a:schemeClr val="tx2"/>
              </a:buClr>
              <a:buFont typeface="Gill Sans MT" panose="020B0502020104020203" pitchFamily="34" charset="0"/>
              <a:buNone/>
              <a:defRPr sz="1600" kern="1200">
                <a:solidFill>
                  <a:schemeClr val="tx1">
                    <a:lumMod val="65000"/>
                    <a:lumOff val="35000"/>
                  </a:schemeClr>
                </a:solidFill>
                <a:latin typeface="+mn-lt"/>
                <a:ea typeface="+mn-ea"/>
                <a:cs typeface="+mn-cs"/>
              </a:defRPr>
            </a:lvl6pPr>
            <a:lvl7pPr marL="2743200" indent="0" algn="ctr" defTabSz="914400" rtl="0" eaLnBrk="1" latinLnBrk="0" hangingPunct="1">
              <a:lnSpc>
                <a:spcPct val="110000"/>
              </a:lnSpc>
              <a:spcBef>
                <a:spcPts val="700"/>
              </a:spcBef>
              <a:buClr>
                <a:schemeClr val="tx2"/>
              </a:buClr>
              <a:buFont typeface="Arial" panose="020B0604020202020204" pitchFamily="34" charset="0"/>
              <a:buNone/>
              <a:defRPr sz="1600" kern="1200">
                <a:solidFill>
                  <a:schemeClr val="tx1">
                    <a:lumMod val="65000"/>
                    <a:lumOff val="35000"/>
                  </a:schemeClr>
                </a:solidFill>
                <a:latin typeface="+mn-lt"/>
                <a:ea typeface="+mn-ea"/>
                <a:cs typeface="+mn-cs"/>
              </a:defRPr>
            </a:lvl7pPr>
            <a:lvl8pPr marL="3200400" indent="0" algn="ctr" defTabSz="914400" rtl="0" eaLnBrk="1" latinLnBrk="0" hangingPunct="1">
              <a:lnSpc>
                <a:spcPct val="110000"/>
              </a:lnSpc>
              <a:spcBef>
                <a:spcPts val="700"/>
              </a:spcBef>
              <a:buClr>
                <a:schemeClr val="tx2"/>
              </a:buClr>
              <a:buFont typeface="Gill Sans MT" panose="020B0502020104020203" pitchFamily="34" charset="0"/>
              <a:buNone/>
              <a:defRPr sz="1600" kern="1200" baseline="0">
                <a:solidFill>
                  <a:schemeClr val="tx1">
                    <a:lumMod val="65000"/>
                    <a:lumOff val="35000"/>
                  </a:schemeClr>
                </a:solidFill>
                <a:latin typeface="+mn-lt"/>
                <a:ea typeface="+mn-ea"/>
                <a:cs typeface="+mn-cs"/>
              </a:defRPr>
            </a:lvl8pPr>
            <a:lvl9pPr marL="3657600" indent="0" algn="ctr" defTabSz="914400" rtl="0" eaLnBrk="1" latinLnBrk="0" hangingPunct="1">
              <a:lnSpc>
                <a:spcPct val="110000"/>
              </a:lnSpc>
              <a:spcBef>
                <a:spcPts val="700"/>
              </a:spcBef>
              <a:buClr>
                <a:schemeClr val="tx2"/>
              </a:buClr>
              <a:buFont typeface="Arial" panose="020B0604020202020204" pitchFamily="34" charset="0"/>
              <a:buNone/>
              <a:defRPr sz="1600" kern="1200" baseline="0">
                <a:solidFill>
                  <a:schemeClr val="tx1">
                    <a:lumMod val="65000"/>
                    <a:lumOff val="35000"/>
                  </a:schemeClr>
                </a:solidFill>
                <a:latin typeface="+mn-lt"/>
                <a:ea typeface="+mn-ea"/>
                <a:cs typeface="+mn-cs"/>
              </a:defRPr>
            </a:lvl9pPr>
          </a:lstStyle>
          <a:p>
            <a:pPr algn="l"/>
            <a:r>
              <a:rPr lang="en-US" b="0" dirty="0">
                <a:latin typeface="+mj-lt"/>
              </a:rPr>
              <a:t>Usability on mobile devices</a:t>
            </a:r>
          </a:p>
          <a:p>
            <a:pPr algn="l">
              <a:tabLst>
                <a:tab pos="358775" algn="l"/>
              </a:tabLst>
            </a:pPr>
            <a:r>
              <a:rPr lang="en-GB" sz="2400" b="0" dirty="0">
                <a:sym typeface="Wingdings" panose="05000000000000000000" pitchFamily="2" charset="2"/>
              </a:rPr>
              <a:t>		</a:t>
            </a:r>
            <a:r>
              <a:rPr lang="de-CH" b="0" cap="none" dirty="0" err="1" smtClean="0">
                <a:sym typeface="Wingdings" panose="05000000000000000000" pitchFamily="2" charset="2"/>
              </a:rPr>
              <a:t>solution</a:t>
            </a:r>
            <a:r>
              <a:rPr lang="de-CH" b="0" cap="none" dirty="0" smtClean="0">
                <a:sym typeface="Wingdings" panose="05000000000000000000" pitchFamily="2" charset="2"/>
              </a:rPr>
              <a:t> </a:t>
            </a:r>
            <a:r>
              <a:rPr lang="en-US" b="0" cap="none" dirty="0">
                <a:sym typeface="Wingdings" panose="05000000000000000000" pitchFamily="2" charset="2"/>
              </a:rPr>
              <a:t>without compromising </a:t>
            </a:r>
            <a:r>
              <a:rPr lang="en-US" b="0" cap="none" dirty="0" smtClean="0">
                <a:sym typeface="Wingdings" panose="05000000000000000000" pitchFamily="2" charset="2"/>
              </a:rPr>
              <a:t>flexibility?</a:t>
            </a:r>
            <a:endParaRPr lang="en-US" b="0" cap="none" dirty="0">
              <a:latin typeface="Courier New" panose="02070309020205020404" pitchFamily="49" charset="0"/>
              <a:cs typeface="Courier New" panose="02070309020205020404" pitchFamily="49" charset="0"/>
            </a:endParaRPr>
          </a:p>
          <a:p>
            <a:pPr algn="l"/>
            <a:r>
              <a:rPr lang="en-US" b="0" dirty="0">
                <a:latin typeface="+mj-lt"/>
              </a:rPr>
              <a:t>No redrawing of the map if filters are changed</a:t>
            </a:r>
          </a:p>
          <a:p>
            <a:pPr algn="l">
              <a:tabLst>
                <a:tab pos="358775" algn="l"/>
              </a:tabLst>
            </a:pPr>
            <a:r>
              <a:rPr lang="en-GB" b="0" dirty="0">
                <a:latin typeface="+mj-lt"/>
                <a:sym typeface="Wingdings" panose="05000000000000000000" pitchFamily="2" charset="2"/>
              </a:rPr>
              <a:t>		</a:t>
            </a:r>
            <a:r>
              <a:rPr lang="de-CH" b="0" cap="none" dirty="0" err="1">
                <a:sym typeface="Wingdings" panose="05000000000000000000" pitchFamily="2" charset="2"/>
              </a:rPr>
              <a:t>should</a:t>
            </a:r>
            <a:r>
              <a:rPr lang="de-CH" b="0" cap="none" dirty="0">
                <a:sym typeface="Wingdings" panose="05000000000000000000" pitchFamily="2" charset="2"/>
              </a:rPr>
              <a:t> </a:t>
            </a:r>
            <a:r>
              <a:rPr lang="de-CH" b="0" cap="none" dirty="0" err="1">
                <a:sym typeface="Wingdings" panose="05000000000000000000" pitchFamily="2" charset="2"/>
              </a:rPr>
              <a:t>be</a:t>
            </a:r>
            <a:r>
              <a:rPr lang="de-CH" b="0" cap="none" dirty="0">
                <a:sym typeface="Wingdings" panose="05000000000000000000" pitchFamily="2" charset="2"/>
              </a:rPr>
              <a:t> </a:t>
            </a:r>
            <a:r>
              <a:rPr lang="de-CH" b="0" cap="none" dirty="0" err="1">
                <a:sym typeface="Wingdings" panose="05000000000000000000" pitchFamily="2" charset="2"/>
              </a:rPr>
              <a:t>possible</a:t>
            </a:r>
            <a:r>
              <a:rPr lang="de-CH" b="0" cap="none" dirty="0">
                <a:sym typeface="Wingdings" panose="05000000000000000000" pitchFamily="2" charset="2"/>
              </a:rPr>
              <a:t> </a:t>
            </a:r>
            <a:r>
              <a:rPr lang="de-CH" b="0" cap="none" dirty="0" err="1">
                <a:sym typeface="Wingdings" panose="05000000000000000000" pitchFamily="2" charset="2"/>
              </a:rPr>
              <a:t>with</a:t>
            </a:r>
            <a:r>
              <a:rPr lang="de-CH" b="0" cap="none" dirty="0">
                <a:sym typeface="Wingdings" panose="05000000000000000000" pitchFamily="2" charset="2"/>
              </a:rPr>
              <a:t> </a:t>
            </a:r>
            <a:r>
              <a:rPr lang="de-CH" b="0" cap="none" dirty="0" err="1">
                <a:latin typeface="Courier New" panose="02070309020205020404" pitchFamily="49" charset="0"/>
                <a:cs typeface="Courier New" panose="02070309020205020404" pitchFamily="49" charset="0"/>
                <a:sym typeface="Wingdings" panose="05000000000000000000" pitchFamily="2" charset="2"/>
              </a:rPr>
              <a:t>leafletProxy</a:t>
            </a:r>
            <a:r>
              <a:rPr lang="de-CH" b="0" cap="none" dirty="0">
                <a:latin typeface="Courier New" panose="02070309020205020404" pitchFamily="49" charset="0"/>
                <a:cs typeface="Courier New" panose="02070309020205020404" pitchFamily="49" charset="0"/>
                <a:sym typeface="Wingdings" panose="05000000000000000000" pitchFamily="2" charset="2"/>
              </a:rPr>
              <a:t>()</a:t>
            </a:r>
            <a:endParaRPr lang="en-US" b="0" cap="none" dirty="0">
              <a:latin typeface="Courier New" panose="02070309020205020404" pitchFamily="49" charset="0"/>
              <a:cs typeface="Courier New" panose="02070309020205020404" pitchFamily="49" charset="0"/>
            </a:endParaRPr>
          </a:p>
          <a:p>
            <a:pPr algn="l"/>
            <a:r>
              <a:rPr lang="de-CH" b="0" dirty="0" err="1">
                <a:latin typeface="+mj-lt"/>
              </a:rPr>
              <a:t>Selection</a:t>
            </a:r>
            <a:r>
              <a:rPr lang="de-CH" b="0" dirty="0">
                <a:latin typeface="+mj-lt"/>
              </a:rPr>
              <a:t> </a:t>
            </a:r>
            <a:r>
              <a:rPr lang="de-CH" b="0" dirty="0" err="1">
                <a:latin typeface="+mj-lt"/>
              </a:rPr>
              <a:t>within</a:t>
            </a:r>
            <a:r>
              <a:rPr lang="de-CH" b="0" dirty="0">
                <a:latin typeface="+mj-lt"/>
              </a:rPr>
              <a:t> </a:t>
            </a:r>
            <a:r>
              <a:rPr lang="de-CH" b="0" dirty="0" err="1">
                <a:latin typeface="+mj-lt"/>
              </a:rPr>
              <a:t>the</a:t>
            </a:r>
            <a:r>
              <a:rPr lang="de-CH" b="0" dirty="0">
                <a:latin typeface="+mj-lt"/>
              </a:rPr>
              <a:t> </a:t>
            </a:r>
            <a:r>
              <a:rPr lang="de-CH" b="0" dirty="0" err="1">
                <a:latin typeface="+mj-lt"/>
              </a:rPr>
              <a:t>map</a:t>
            </a:r>
            <a:endParaRPr lang="en-US" b="0" dirty="0"/>
          </a:p>
          <a:p>
            <a:pPr algn="l">
              <a:tabLst>
                <a:tab pos="358775" algn="l"/>
              </a:tabLst>
            </a:pPr>
            <a:r>
              <a:rPr lang="en-US" b="0" dirty="0">
                <a:sym typeface="Wingdings" panose="05000000000000000000" pitchFamily="2" charset="2"/>
              </a:rPr>
              <a:t>		</a:t>
            </a:r>
            <a:r>
              <a:rPr lang="en-US" b="0" cap="none" dirty="0">
                <a:sym typeface="Wingdings" panose="05000000000000000000" pitchFamily="2" charset="2"/>
              </a:rPr>
              <a:t>should be possible with </a:t>
            </a:r>
            <a:r>
              <a:rPr lang="en-US" b="0" cap="none" dirty="0">
                <a:latin typeface="Courier New" panose="02070309020205020404" pitchFamily="49" charset="0"/>
                <a:cs typeface="Courier New" panose="02070309020205020404" pitchFamily="49" charset="0"/>
                <a:sym typeface="Wingdings" panose="05000000000000000000" pitchFamily="2" charset="2"/>
              </a:rPr>
              <a:t>crosstalk()</a:t>
            </a:r>
          </a:p>
          <a:p>
            <a:pPr algn="l"/>
            <a:r>
              <a:rPr lang="en-US" b="0" dirty="0">
                <a:latin typeface="+mj-lt"/>
              </a:rPr>
              <a:t>download </a:t>
            </a:r>
            <a:r>
              <a:rPr lang="en-US" b="0" dirty="0" smtClean="0">
                <a:latin typeface="+mj-lt"/>
              </a:rPr>
              <a:t>Data </a:t>
            </a:r>
            <a:r>
              <a:rPr lang="en-US" b="0" dirty="0">
                <a:latin typeface="+mj-lt"/>
              </a:rPr>
              <a:t>as </a:t>
            </a:r>
            <a:r>
              <a:rPr lang="en-US" b="0" dirty="0" smtClean="0">
                <a:latin typeface="+mj-lt"/>
              </a:rPr>
              <a:t>Excel </a:t>
            </a:r>
            <a:r>
              <a:rPr lang="en-US" b="0" dirty="0">
                <a:latin typeface="+mj-lt"/>
              </a:rPr>
              <a:t>including </a:t>
            </a:r>
            <a:r>
              <a:rPr lang="en-US" b="0" dirty="0" err="1">
                <a:latin typeface="+mj-lt"/>
              </a:rPr>
              <a:t>filtersettings</a:t>
            </a:r>
            <a:r>
              <a:rPr lang="en-US" b="0" dirty="0"/>
              <a:t>	</a:t>
            </a:r>
          </a:p>
          <a:p>
            <a:pPr algn="l">
              <a:tabLst>
                <a:tab pos="358775" algn="l"/>
              </a:tabLst>
            </a:pPr>
            <a:r>
              <a:rPr lang="en-US" b="0" dirty="0">
                <a:sym typeface="Wingdings" panose="05000000000000000000" pitchFamily="2" charset="2"/>
              </a:rPr>
              <a:t>		</a:t>
            </a:r>
            <a:r>
              <a:rPr lang="en-US" b="0" cap="none" dirty="0">
                <a:sym typeface="Wingdings" panose="05000000000000000000" pitchFamily="2" charset="2"/>
              </a:rPr>
              <a:t>work in progress. I've already tried a lot.....</a:t>
            </a:r>
          </a:p>
          <a:p>
            <a:pPr algn="l"/>
            <a:r>
              <a:rPr lang="en-US" b="0" dirty="0">
                <a:latin typeface="+mj-lt"/>
                <a:sym typeface="Wingdings" panose="05000000000000000000" pitchFamily="2" charset="2"/>
              </a:rPr>
              <a:t>Scalability: One APP for many users</a:t>
            </a:r>
          </a:p>
          <a:p>
            <a:pPr algn="l">
              <a:tabLst>
                <a:tab pos="358775" algn="l"/>
              </a:tabLst>
            </a:pPr>
            <a:r>
              <a:rPr lang="en-US" b="0" dirty="0">
                <a:sym typeface="Wingdings" panose="05000000000000000000" pitchFamily="2" charset="2"/>
              </a:rPr>
              <a:t>		</a:t>
            </a:r>
            <a:r>
              <a:rPr lang="en-US" b="0" cap="none" dirty="0">
                <a:sym typeface="Wingdings" panose="05000000000000000000" pitchFamily="2" charset="2"/>
              </a:rPr>
              <a:t>this becomes important as soon as we make the app available to our customers</a:t>
            </a:r>
            <a:r>
              <a:rPr lang="en-US" b="0" dirty="0">
                <a:sym typeface="Wingdings" panose="05000000000000000000" pitchFamily="2" charset="2"/>
              </a:rPr>
              <a:t>	</a:t>
            </a:r>
          </a:p>
          <a:p>
            <a:pPr algn="l"/>
            <a:endParaRPr lang="en-US" b="0" dirty="0">
              <a:latin typeface="+mj-lt"/>
            </a:endParaRPr>
          </a:p>
        </p:txBody>
      </p:sp>
    </p:spTree>
    <p:extLst>
      <p:ext uri="{BB962C8B-B14F-4D97-AF65-F5344CB8AC3E}">
        <p14:creationId xmlns:p14="http://schemas.microsoft.com/office/powerpoint/2010/main" val="426924662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2"/>
          <p:cNvSpPr>
            <a:spLocks noGrp="1"/>
          </p:cNvSpPr>
          <p:nvPr>
            <p:ph type="ctrTitle"/>
          </p:nvPr>
        </p:nvSpPr>
        <p:spPr>
          <a:xfrm>
            <a:off x="1990725" y="655590"/>
            <a:ext cx="5381625" cy="4878435"/>
          </a:xfrm>
        </p:spPr>
        <p:txBody>
          <a:bodyPr/>
          <a:lstStyle/>
          <a:p>
            <a:r>
              <a:rPr lang="de-CH" sz="1600" dirty="0" smtClean="0">
                <a:solidFill>
                  <a:schemeClr val="accent1"/>
                </a:solidFill>
              </a:rPr>
              <a:t>Try out &amp; </a:t>
            </a:r>
            <a:r>
              <a:rPr lang="de-CH" sz="1600" dirty="0" err="1" smtClean="0">
                <a:solidFill>
                  <a:schemeClr val="accent1"/>
                </a:solidFill>
              </a:rPr>
              <a:t>play</a:t>
            </a:r>
            <a:r>
              <a:rPr lang="de-CH" sz="1600" dirty="0" smtClean="0">
                <a:solidFill>
                  <a:schemeClr val="accent1"/>
                </a:solidFill>
              </a:rPr>
              <a:t> </a:t>
            </a:r>
            <a:br>
              <a:rPr lang="de-CH" sz="1600" dirty="0" smtClean="0">
                <a:solidFill>
                  <a:schemeClr val="accent1"/>
                </a:solidFill>
              </a:rPr>
            </a:br>
            <a:r>
              <a:rPr lang="de-CH" sz="1600" dirty="0" err="1" smtClean="0">
                <a:solidFill>
                  <a:schemeClr val="accent1"/>
                </a:solidFill>
              </a:rPr>
              <a:t>yourself</a:t>
            </a:r>
            <a:r>
              <a:rPr lang="de-CH" sz="1600" dirty="0" smtClean="0">
                <a:solidFill>
                  <a:schemeClr val="accent1"/>
                </a:solidFill>
              </a:rPr>
              <a:t>:</a:t>
            </a:r>
            <a:r>
              <a:rPr lang="de-CH" sz="1600" dirty="0" smtClean="0"/>
              <a:t/>
            </a:r>
            <a:br>
              <a:rPr lang="de-CH" sz="1600" dirty="0" smtClean="0"/>
            </a:br>
            <a:r>
              <a:rPr lang="de-CH" sz="1600" dirty="0" smtClean="0"/>
              <a:t>maxzh.shinyapps.io/</a:t>
            </a:r>
            <a:r>
              <a:rPr lang="de-CH" sz="1600" dirty="0" err="1" smtClean="0"/>
              <a:t>zhreapp</a:t>
            </a:r>
            <a:r>
              <a:rPr lang="de-CH" sz="1600" dirty="0" smtClean="0"/>
              <a:t/>
            </a:r>
            <a:br>
              <a:rPr lang="de-CH" sz="1600" dirty="0" smtClean="0"/>
            </a:br>
            <a:r>
              <a:rPr lang="de-CH" sz="1600" dirty="0" smtClean="0"/>
              <a:t/>
            </a:r>
            <a:br>
              <a:rPr lang="de-CH" sz="1600" dirty="0" smtClean="0"/>
            </a:br>
            <a:r>
              <a:rPr lang="de-CH" sz="1600" dirty="0" smtClean="0">
                <a:solidFill>
                  <a:schemeClr val="accent1"/>
                </a:solidFill>
              </a:rPr>
              <a:t>FIND THE CODE OFF THE APP </a:t>
            </a:r>
            <a:br>
              <a:rPr lang="de-CH" sz="1600" dirty="0" smtClean="0">
                <a:solidFill>
                  <a:schemeClr val="accent1"/>
                </a:solidFill>
              </a:rPr>
            </a:br>
            <a:r>
              <a:rPr lang="de-CH" sz="1600" dirty="0" smtClean="0">
                <a:solidFill>
                  <a:schemeClr val="accent1"/>
                </a:solidFill>
              </a:rPr>
              <a:t>ON MY GITHUB ACCOUNT:</a:t>
            </a:r>
            <a:r>
              <a:rPr lang="de-CH" sz="1600" dirty="0" smtClean="0">
                <a:solidFill>
                  <a:schemeClr val="accent1">
                    <a:lumMod val="40000"/>
                    <a:lumOff val="60000"/>
                  </a:schemeClr>
                </a:solidFill>
              </a:rPr>
              <a:t/>
            </a:r>
            <a:br>
              <a:rPr lang="de-CH" sz="1600" dirty="0" smtClean="0">
                <a:solidFill>
                  <a:schemeClr val="accent1">
                    <a:lumMod val="40000"/>
                    <a:lumOff val="60000"/>
                  </a:schemeClr>
                </a:solidFill>
              </a:rPr>
            </a:br>
            <a:r>
              <a:rPr lang="de-CH" sz="1600" dirty="0" smtClean="0"/>
              <a:t>github.com/</a:t>
            </a:r>
            <a:r>
              <a:rPr lang="de-CH" sz="1600" dirty="0" err="1" smtClean="0"/>
              <a:t>mxgrttr</a:t>
            </a:r>
            <a:r>
              <a:rPr lang="de-CH" sz="1600" dirty="0" smtClean="0"/>
              <a:t>/</a:t>
            </a:r>
            <a:r>
              <a:rPr lang="de-CH" sz="1600" dirty="0" err="1" smtClean="0"/>
              <a:t>zhreapp</a:t>
            </a:r>
            <a:r>
              <a:rPr lang="de-CH" sz="1600" dirty="0" smtClean="0"/>
              <a:t/>
            </a:r>
            <a:br>
              <a:rPr lang="de-CH" sz="1600" dirty="0" smtClean="0"/>
            </a:br>
            <a:r>
              <a:rPr lang="de-CH" sz="1600" dirty="0"/>
              <a:t/>
            </a:r>
            <a:br>
              <a:rPr lang="de-CH" sz="1600" dirty="0"/>
            </a:br>
            <a:r>
              <a:rPr lang="de-CH" sz="1600" dirty="0" err="1">
                <a:solidFill>
                  <a:schemeClr val="accent1"/>
                </a:solidFill>
              </a:rPr>
              <a:t>keep</a:t>
            </a:r>
            <a:r>
              <a:rPr lang="de-CH" sz="1600" dirty="0">
                <a:solidFill>
                  <a:schemeClr val="accent1"/>
                </a:solidFill>
              </a:rPr>
              <a:t> in </a:t>
            </a:r>
            <a:r>
              <a:rPr lang="de-CH" sz="1600" dirty="0" err="1">
                <a:solidFill>
                  <a:schemeClr val="accent1"/>
                </a:solidFill>
              </a:rPr>
              <a:t>touch</a:t>
            </a:r>
            <a:r>
              <a:rPr lang="de-CH" sz="1600" dirty="0">
                <a:solidFill>
                  <a:schemeClr val="accent1"/>
                </a:solidFill>
              </a:rPr>
              <a:t>:</a:t>
            </a:r>
            <a:r>
              <a:rPr lang="de-CH" sz="1600" dirty="0" smtClean="0"/>
              <a:t/>
            </a:r>
            <a:br>
              <a:rPr lang="de-CH" sz="1600" dirty="0" smtClean="0"/>
            </a:br>
            <a:r>
              <a:rPr lang="de-CH" sz="1600" dirty="0" smtClean="0"/>
              <a:t>@</a:t>
            </a:r>
            <a:r>
              <a:rPr lang="de-CH" sz="1600" dirty="0" err="1" smtClean="0"/>
              <a:t>maxgruetter</a:t>
            </a:r>
            <a:r>
              <a:rPr lang="de-CH" sz="1600" dirty="0" smtClean="0"/>
              <a:t/>
            </a:r>
            <a:br>
              <a:rPr lang="de-CH" sz="1600" dirty="0" smtClean="0"/>
            </a:br>
            <a:r>
              <a:rPr lang="de-CH" sz="1400" dirty="0" smtClean="0"/>
              <a:t>max.gruetter@statistik.ji.zh.ch</a:t>
            </a:r>
            <a:endParaRPr lang="de-CH" sz="1400" dirty="0"/>
          </a:p>
        </p:txBody>
      </p:sp>
      <p:pic>
        <p:nvPicPr>
          <p:cNvPr id="7" name="Grafik 6"/>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359195" y="5758937"/>
            <a:ext cx="935493" cy="1080000"/>
          </a:xfrm>
          <a:prstGeom prst="rect">
            <a:avLst/>
          </a:prstGeom>
        </p:spPr>
      </p:pic>
      <p:pic>
        <p:nvPicPr>
          <p:cNvPr id="13" name="Grafik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92786" y="5746274"/>
            <a:ext cx="932727" cy="1080000"/>
          </a:xfrm>
          <a:prstGeom prst="rect">
            <a:avLst/>
          </a:prstGeom>
        </p:spPr>
      </p:pic>
      <p:pic>
        <p:nvPicPr>
          <p:cNvPr id="15" name="Grafik 14"/>
          <p:cNvPicPr>
            <a:picLocks noChangeAspect="1"/>
          </p:cNvPicPr>
          <p:nvPr/>
        </p:nvPicPr>
        <p:blipFill rotWithShape="1">
          <a:blip r:embed="rId5" cstate="hqprint">
            <a:extLst>
              <a:ext uri="{28A0092B-C50C-407E-A947-70E740481C1C}">
                <a14:useLocalDpi xmlns:a14="http://schemas.microsoft.com/office/drawing/2010/main" val="0"/>
              </a:ext>
            </a:extLst>
          </a:blip>
          <a:srcRect l="6008" t="3369" r="6270" b="5129"/>
          <a:stretch/>
        </p:blipFill>
        <p:spPr>
          <a:xfrm>
            <a:off x="7826597" y="5740878"/>
            <a:ext cx="934264" cy="1080000"/>
          </a:xfrm>
          <a:prstGeom prst="rect">
            <a:avLst/>
          </a:prstGeom>
        </p:spPr>
      </p:pic>
      <p:pic>
        <p:nvPicPr>
          <p:cNvPr id="16" name="Grafik 15"/>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2226768" y="5758937"/>
            <a:ext cx="931864" cy="1080000"/>
          </a:xfrm>
          <a:prstGeom prst="rect">
            <a:avLst/>
          </a:prstGeom>
        </p:spPr>
      </p:pic>
      <p:pic>
        <p:nvPicPr>
          <p:cNvPr id="17" name="Grafik 16"/>
          <p:cNvPicPr>
            <a:picLocks noChangeAspect="1"/>
          </p:cNvPicPr>
          <p:nvPr/>
        </p:nvPicPr>
        <p:blipFill>
          <a:blip r:embed="rId7" cstate="hqprint">
            <a:extLst>
              <a:ext uri="{28A0092B-C50C-407E-A947-70E740481C1C}">
                <a14:useLocalDpi xmlns:a14="http://schemas.microsoft.com/office/drawing/2010/main" val="0"/>
              </a:ext>
            </a:extLst>
          </a:blip>
          <a:stretch>
            <a:fillRect/>
          </a:stretch>
        </p:blipFill>
        <p:spPr>
          <a:xfrm>
            <a:off x="5964014" y="5745641"/>
            <a:ext cx="931864" cy="1080000"/>
          </a:xfrm>
          <a:prstGeom prst="rect">
            <a:avLst/>
          </a:prstGeom>
        </p:spPr>
      </p:pic>
      <p:grpSp>
        <p:nvGrpSpPr>
          <p:cNvPr id="39" name="Gruppieren 38"/>
          <p:cNvGrpSpPr/>
          <p:nvPr/>
        </p:nvGrpSpPr>
        <p:grpSpPr>
          <a:xfrm>
            <a:off x="1297700" y="5758937"/>
            <a:ext cx="947729" cy="1080000"/>
            <a:chOff x="3606818" y="796763"/>
            <a:chExt cx="947729" cy="1080000"/>
          </a:xfrm>
        </p:grpSpPr>
        <p:pic>
          <p:nvPicPr>
            <p:cNvPr id="28" name="Grafik 27"/>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a:off x="3606818" y="796763"/>
              <a:ext cx="931864" cy="1080000"/>
            </a:xfrm>
            <a:prstGeom prst="rect">
              <a:avLst/>
            </a:prstGeom>
          </p:spPr>
        </p:pic>
        <p:sp>
          <p:nvSpPr>
            <p:cNvPr id="29" name="Textfeld 28"/>
            <p:cNvSpPr txBox="1"/>
            <p:nvPr/>
          </p:nvSpPr>
          <p:spPr>
            <a:xfrm>
              <a:off x="3606818" y="1161784"/>
              <a:ext cx="947729" cy="369332"/>
            </a:xfrm>
            <a:prstGeom prst="rect">
              <a:avLst/>
            </a:prstGeom>
            <a:noFill/>
          </p:spPr>
          <p:txBody>
            <a:bodyPr wrap="square" rtlCol="0">
              <a:spAutoFit/>
            </a:bodyPr>
            <a:lstStyle/>
            <a:p>
              <a:pPr algn="ctr"/>
              <a:r>
                <a:rPr lang="de-CH" dirty="0" err="1">
                  <a:solidFill>
                    <a:schemeClr val="accent1">
                      <a:lumMod val="75000"/>
                    </a:schemeClr>
                  </a:solidFill>
                  <a:latin typeface="Bernard MT Condensed" panose="02050806060905020404" pitchFamily="18" charset="0"/>
                </a:rPr>
                <a:t>leaflet</a:t>
              </a:r>
              <a:endParaRPr lang="de-CH" dirty="0">
                <a:solidFill>
                  <a:schemeClr val="accent1">
                    <a:lumMod val="75000"/>
                  </a:schemeClr>
                </a:solidFill>
                <a:latin typeface="Bernard MT Condensed" panose="02050806060905020404" pitchFamily="18" charset="0"/>
              </a:endParaRPr>
            </a:p>
          </p:txBody>
        </p:sp>
      </p:grpSp>
      <p:grpSp>
        <p:nvGrpSpPr>
          <p:cNvPr id="38" name="Gruppieren 37"/>
          <p:cNvGrpSpPr/>
          <p:nvPr/>
        </p:nvGrpSpPr>
        <p:grpSpPr>
          <a:xfrm>
            <a:off x="5025364" y="5746113"/>
            <a:ext cx="947729" cy="1080000"/>
            <a:chOff x="3759218" y="949163"/>
            <a:chExt cx="947729" cy="1080000"/>
          </a:xfrm>
        </p:grpSpPr>
        <p:pic>
          <p:nvPicPr>
            <p:cNvPr id="30" name="Grafik 29"/>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a:off x="3759218" y="949163"/>
              <a:ext cx="931864" cy="1080000"/>
            </a:xfrm>
            <a:prstGeom prst="rect">
              <a:avLst/>
            </a:prstGeom>
          </p:spPr>
        </p:pic>
        <p:sp>
          <p:nvSpPr>
            <p:cNvPr id="31" name="Textfeld 30"/>
            <p:cNvSpPr txBox="1"/>
            <p:nvPr/>
          </p:nvSpPr>
          <p:spPr>
            <a:xfrm>
              <a:off x="3759218" y="1314184"/>
              <a:ext cx="947729" cy="369332"/>
            </a:xfrm>
            <a:prstGeom prst="rect">
              <a:avLst/>
            </a:prstGeom>
            <a:noFill/>
          </p:spPr>
          <p:txBody>
            <a:bodyPr wrap="square" rtlCol="0">
              <a:spAutoFit/>
            </a:bodyPr>
            <a:lstStyle/>
            <a:p>
              <a:pPr algn="ctr"/>
              <a:r>
                <a:rPr lang="de-CH" dirty="0" err="1">
                  <a:solidFill>
                    <a:schemeClr val="accent1">
                      <a:lumMod val="75000"/>
                    </a:schemeClr>
                  </a:solidFill>
                  <a:latin typeface="Bernard MT Condensed" panose="02050806060905020404" pitchFamily="18" charset="0"/>
                </a:rPr>
                <a:t>tmap</a:t>
              </a:r>
              <a:endParaRPr lang="de-CH" dirty="0">
                <a:solidFill>
                  <a:schemeClr val="accent1">
                    <a:lumMod val="75000"/>
                  </a:schemeClr>
                </a:solidFill>
                <a:latin typeface="Bernard MT Condensed" panose="02050806060905020404" pitchFamily="18" charset="0"/>
              </a:endParaRPr>
            </a:p>
          </p:txBody>
        </p:sp>
      </p:grpSp>
      <p:grpSp>
        <p:nvGrpSpPr>
          <p:cNvPr id="37" name="Gruppieren 36"/>
          <p:cNvGrpSpPr/>
          <p:nvPr/>
        </p:nvGrpSpPr>
        <p:grpSpPr>
          <a:xfrm>
            <a:off x="3158483" y="5751037"/>
            <a:ext cx="947729" cy="1080000"/>
            <a:chOff x="3911618" y="1101563"/>
            <a:chExt cx="947729" cy="1080000"/>
          </a:xfrm>
        </p:grpSpPr>
        <p:pic>
          <p:nvPicPr>
            <p:cNvPr id="32" name="Grafik 31"/>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a:off x="3911618" y="1101563"/>
              <a:ext cx="931864" cy="1080000"/>
            </a:xfrm>
            <a:prstGeom prst="rect">
              <a:avLst/>
            </a:prstGeom>
          </p:spPr>
        </p:pic>
        <p:sp>
          <p:nvSpPr>
            <p:cNvPr id="33" name="Textfeld 32"/>
            <p:cNvSpPr txBox="1"/>
            <p:nvPr/>
          </p:nvSpPr>
          <p:spPr>
            <a:xfrm>
              <a:off x="3911618" y="1466584"/>
              <a:ext cx="947729" cy="369332"/>
            </a:xfrm>
            <a:prstGeom prst="rect">
              <a:avLst/>
            </a:prstGeom>
            <a:noFill/>
          </p:spPr>
          <p:txBody>
            <a:bodyPr wrap="square" rtlCol="0">
              <a:spAutoFit/>
            </a:bodyPr>
            <a:lstStyle/>
            <a:p>
              <a:pPr algn="ctr"/>
              <a:r>
                <a:rPr lang="de-CH" dirty="0" err="1">
                  <a:solidFill>
                    <a:schemeClr val="accent1">
                      <a:lumMod val="75000"/>
                    </a:schemeClr>
                  </a:solidFill>
                  <a:latin typeface="Bernard MT Condensed" panose="02050806060905020404" pitchFamily="18" charset="0"/>
                </a:rPr>
                <a:t>distrr</a:t>
              </a:r>
              <a:endParaRPr lang="de-CH" dirty="0">
                <a:solidFill>
                  <a:schemeClr val="accent1">
                    <a:lumMod val="75000"/>
                  </a:schemeClr>
                </a:solidFill>
                <a:latin typeface="Bernard MT Condensed" panose="02050806060905020404" pitchFamily="18" charset="0"/>
              </a:endParaRPr>
            </a:p>
          </p:txBody>
        </p:sp>
      </p:grpSp>
      <p:grpSp>
        <p:nvGrpSpPr>
          <p:cNvPr id="36" name="Gruppieren 35"/>
          <p:cNvGrpSpPr/>
          <p:nvPr/>
        </p:nvGrpSpPr>
        <p:grpSpPr>
          <a:xfrm>
            <a:off x="6896742" y="5741189"/>
            <a:ext cx="947729" cy="1080000"/>
            <a:chOff x="4064018" y="1253963"/>
            <a:chExt cx="947729" cy="1080000"/>
          </a:xfrm>
        </p:grpSpPr>
        <p:pic>
          <p:nvPicPr>
            <p:cNvPr id="34" name="Grafik 33"/>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a:off x="4064018" y="1253963"/>
              <a:ext cx="931864" cy="1080000"/>
            </a:xfrm>
            <a:prstGeom prst="rect">
              <a:avLst/>
            </a:prstGeom>
          </p:spPr>
        </p:pic>
        <p:sp>
          <p:nvSpPr>
            <p:cNvPr id="35" name="Textfeld 34"/>
            <p:cNvSpPr txBox="1"/>
            <p:nvPr/>
          </p:nvSpPr>
          <p:spPr>
            <a:xfrm>
              <a:off x="4064018" y="1618984"/>
              <a:ext cx="947729" cy="369332"/>
            </a:xfrm>
            <a:prstGeom prst="rect">
              <a:avLst/>
            </a:prstGeom>
            <a:noFill/>
          </p:spPr>
          <p:txBody>
            <a:bodyPr wrap="square" rtlCol="0">
              <a:spAutoFit/>
            </a:bodyPr>
            <a:lstStyle/>
            <a:p>
              <a:pPr algn="ctr"/>
              <a:r>
                <a:rPr lang="de-CH" dirty="0" err="1">
                  <a:solidFill>
                    <a:schemeClr val="accent1">
                      <a:lumMod val="75000"/>
                    </a:schemeClr>
                  </a:solidFill>
                  <a:latin typeface="Bernard MT Condensed" panose="02050806060905020404" pitchFamily="18" charset="0"/>
                </a:rPr>
                <a:t>sp</a:t>
              </a:r>
              <a:endParaRPr lang="de-CH" dirty="0">
                <a:solidFill>
                  <a:schemeClr val="accent1">
                    <a:lumMod val="75000"/>
                  </a:schemeClr>
                </a:solidFill>
                <a:latin typeface="Bernard MT Condensed" panose="02050806060905020404" pitchFamily="18" charset="0"/>
              </a:endParaRPr>
            </a:p>
          </p:txBody>
        </p:sp>
      </p:grpSp>
      <p:sp>
        <p:nvSpPr>
          <p:cNvPr id="21" name="Textfeld 20"/>
          <p:cNvSpPr txBox="1"/>
          <p:nvPr/>
        </p:nvSpPr>
        <p:spPr>
          <a:xfrm rot="3206394">
            <a:off x="2351437" y="1556254"/>
            <a:ext cx="5557516" cy="4493366"/>
          </a:xfrm>
          <a:prstGeom prst="rect">
            <a:avLst/>
          </a:prstGeom>
          <a:noFill/>
        </p:spPr>
        <p:txBody>
          <a:bodyPr wrap="none" rtlCol="0">
            <a:prstTxWarp prst="textArchUp">
              <a:avLst/>
            </a:prstTxWarp>
            <a:spAutoFit/>
          </a:bodyPr>
          <a:lstStyle/>
          <a:p>
            <a:r>
              <a:rPr lang="de-CH" sz="4400" dirty="0" err="1" smtClean="0">
                <a:solidFill>
                  <a:schemeClr val="tx2"/>
                </a:solidFill>
                <a:latin typeface="+mj-lt"/>
              </a:rPr>
              <a:t>Thank</a:t>
            </a:r>
            <a:r>
              <a:rPr lang="de-CH" sz="4400" dirty="0" smtClean="0">
                <a:solidFill>
                  <a:schemeClr val="tx2"/>
                </a:solidFill>
                <a:latin typeface="+mj-lt"/>
              </a:rPr>
              <a:t> </a:t>
            </a:r>
            <a:r>
              <a:rPr lang="de-CH" sz="4400" dirty="0" err="1" smtClean="0">
                <a:solidFill>
                  <a:schemeClr val="tx2"/>
                </a:solidFill>
                <a:latin typeface="+mj-lt"/>
              </a:rPr>
              <a:t>you</a:t>
            </a:r>
            <a:r>
              <a:rPr lang="de-CH" sz="4400" dirty="0" smtClean="0">
                <a:solidFill>
                  <a:schemeClr val="tx2"/>
                </a:solidFill>
                <a:latin typeface="+mj-lt"/>
              </a:rPr>
              <a:t>!   </a:t>
            </a:r>
            <a:endParaRPr lang="de-CH" sz="4400" dirty="0">
              <a:solidFill>
                <a:schemeClr val="tx2"/>
              </a:solidFill>
              <a:latin typeface="+mj-lt"/>
            </a:endParaRPr>
          </a:p>
        </p:txBody>
      </p:sp>
    </p:spTree>
    <p:extLst>
      <p:ext uri="{BB962C8B-B14F-4D97-AF65-F5344CB8AC3E}">
        <p14:creationId xmlns:p14="http://schemas.microsoft.com/office/powerpoint/2010/main" val="2652866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mph" presetSubtype="0" fill="hold" nodeType="withEffect">
                                  <p:stCondLst>
                                    <p:cond delay="500"/>
                                  </p:stCondLst>
                                  <p:childTnLst>
                                    <p:animEffect transition="out" filter="fade">
                                      <p:cBhvr>
                                        <p:cTn id="6" dur="2500" tmFilter="0, 0; .2, .5; .8, .5; 1, 0"/>
                                        <p:tgtEl>
                                          <p:spTgt spid="21">
                                            <p:txEl>
                                              <p:pRg st="0" end="0"/>
                                            </p:txEl>
                                          </p:spTgt>
                                        </p:tgtEl>
                                      </p:cBhvr>
                                    </p:animEffect>
                                    <p:animScale>
                                      <p:cBhvr>
                                        <p:cTn id="7" dur="1250" autoRev="1" fill="hold"/>
                                        <p:tgtEl>
                                          <p:spTgt spid="21">
                                            <p:txEl>
                                              <p:pRg st="0" end="0"/>
                                            </p:txEl>
                                          </p:spTgt>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adge">
  <a:themeElements>
    <a:clrScheme name="Badge">
      <a:dk1>
        <a:sysClr val="windowText" lastClr="000000"/>
      </a:dk1>
      <a:lt1>
        <a:sysClr val="window" lastClr="FFFFFF"/>
      </a:lt1>
      <a:dk2>
        <a:srgbClr val="0B082E"/>
      </a:dk2>
      <a:lt2>
        <a:srgbClr val="F3F3F2"/>
      </a:lt2>
      <a:accent1>
        <a:srgbClr val="62B4C6"/>
      </a:accent1>
      <a:accent2>
        <a:srgbClr val="1B376E"/>
      </a:accent2>
      <a:accent3>
        <a:srgbClr val="9EBE55"/>
      </a:accent3>
      <a:accent4>
        <a:srgbClr val="C65E5E"/>
      </a:accent4>
      <a:accent5>
        <a:srgbClr val="D3BA55"/>
      </a:accent5>
      <a:accent6>
        <a:srgbClr val="96648A"/>
      </a:accent6>
      <a:hlink>
        <a:srgbClr val="62B4C6"/>
      </a:hlink>
      <a:folHlink>
        <a:srgbClr val="96648A"/>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D71F8F05-6246-47AF-9E68-E57F6C93F792}"/>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TM10001106[[fn=Abzeichen]]</Template>
  <TotalTime>0</TotalTime>
  <Words>836</Words>
  <Application>Microsoft Office PowerPoint</Application>
  <PresentationFormat>Bildschirmpräsentation (4:3)</PresentationFormat>
  <Paragraphs>113</Paragraphs>
  <Slides>7</Slides>
  <Notes>7</Notes>
  <HiddenSlides>0</HiddenSlides>
  <MMClips>1</MMClips>
  <ScaleCrop>false</ScaleCrop>
  <HeadingPairs>
    <vt:vector size="6" baseType="variant">
      <vt:variant>
        <vt:lpstr>Verwendete Schriftarten</vt:lpstr>
      </vt:variant>
      <vt:variant>
        <vt:i4>7</vt:i4>
      </vt:variant>
      <vt:variant>
        <vt:lpstr>Design</vt:lpstr>
      </vt:variant>
      <vt:variant>
        <vt:i4>1</vt:i4>
      </vt:variant>
      <vt:variant>
        <vt:lpstr>Folientitel</vt:lpstr>
      </vt:variant>
      <vt:variant>
        <vt:i4>7</vt:i4>
      </vt:variant>
    </vt:vector>
  </HeadingPairs>
  <TitlesOfParts>
    <vt:vector size="15" baseType="lpstr">
      <vt:lpstr>Arial</vt:lpstr>
      <vt:lpstr>Bernard MT Condensed</vt:lpstr>
      <vt:lpstr>Calibri</vt:lpstr>
      <vt:lpstr>Courier New</vt:lpstr>
      <vt:lpstr>Gill Sans MT</vt:lpstr>
      <vt:lpstr>Impact</vt:lpstr>
      <vt:lpstr>Wingdings</vt:lpstr>
      <vt:lpstr>Badge</vt:lpstr>
      <vt:lpstr>Zurich Real Estate APP</vt:lpstr>
      <vt:lpstr>PowerPoint-Präsentation</vt:lpstr>
      <vt:lpstr>ZHRE APP: CONCEPT</vt:lpstr>
      <vt:lpstr>PowerPoint-Präsentation</vt:lpstr>
      <vt:lpstr>ZHRE APP: solved challenges</vt:lpstr>
      <vt:lpstr>ZHRE APP: pending challenges</vt:lpstr>
      <vt:lpstr>Try out &amp; play  yourself: maxzh.shinyapps.io/zhreapp  FIND THE CODE OFF THE APP  ON MY GITHUB ACCOUNT: github.com/mxgrttr/zhreapp  keep in touch: @maxgruetter max.gruetter@statistik.ji.zh.ch</vt:lpstr>
    </vt:vector>
  </TitlesOfParts>
  <Company>JI Kanton Zuerich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ZurichRealEstate APP</dc:title>
  <dc:creator>Grütter, Max</dc:creator>
  <cp:lastModifiedBy>Max Grütter</cp:lastModifiedBy>
  <cp:revision>36</cp:revision>
  <dcterms:created xsi:type="dcterms:W3CDTF">2018-05-08T05:44:49Z</dcterms:created>
  <dcterms:modified xsi:type="dcterms:W3CDTF">2018-05-08T16:31:02Z</dcterms:modified>
  <cp:version>1.0</cp:version>
</cp:coreProperties>
</file>

<file path=docProps/thumbnail.jpeg>
</file>